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9" r:id="rId2"/>
    <p:sldId id="305" r:id="rId3"/>
    <p:sldId id="309" r:id="rId4"/>
    <p:sldId id="311" r:id="rId5"/>
    <p:sldId id="310" r:id="rId6"/>
    <p:sldId id="300" r:id="rId7"/>
    <p:sldId id="294" r:id="rId8"/>
    <p:sldId id="297" r:id="rId9"/>
    <p:sldId id="298" r:id="rId10"/>
    <p:sldId id="299" r:id="rId11"/>
    <p:sldId id="301" r:id="rId12"/>
    <p:sldId id="257" r:id="rId13"/>
    <p:sldId id="258" r:id="rId14"/>
    <p:sldId id="260" r:id="rId15"/>
    <p:sldId id="261" r:id="rId16"/>
    <p:sldId id="266" r:id="rId17"/>
    <p:sldId id="265" r:id="rId18"/>
    <p:sldId id="354" r:id="rId19"/>
    <p:sldId id="356" r:id="rId20"/>
    <p:sldId id="312" r:id="rId21"/>
    <p:sldId id="314" r:id="rId22"/>
    <p:sldId id="313" r:id="rId23"/>
    <p:sldId id="353" r:id="rId24"/>
    <p:sldId id="267" r:id="rId25"/>
    <p:sldId id="263" r:id="rId26"/>
    <p:sldId id="268" r:id="rId27"/>
    <p:sldId id="273" r:id="rId28"/>
    <p:sldId id="284" r:id="rId29"/>
    <p:sldId id="286" r:id="rId30"/>
    <p:sldId id="285" r:id="rId31"/>
    <p:sldId id="262" r:id="rId32"/>
    <p:sldId id="274" r:id="rId33"/>
    <p:sldId id="275" r:id="rId34"/>
    <p:sldId id="328" r:id="rId35"/>
    <p:sldId id="331" r:id="rId36"/>
    <p:sldId id="330" r:id="rId37"/>
    <p:sldId id="329" r:id="rId38"/>
    <p:sldId id="333" r:id="rId39"/>
    <p:sldId id="316" r:id="rId40"/>
    <p:sldId id="319" r:id="rId41"/>
    <p:sldId id="318" r:id="rId42"/>
    <p:sldId id="320" r:id="rId43"/>
    <p:sldId id="321" r:id="rId44"/>
    <p:sldId id="326" r:id="rId45"/>
    <p:sldId id="339" r:id="rId46"/>
    <p:sldId id="343" r:id="rId47"/>
    <p:sldId id="346" r:id="rId48"/>
    <p:sldId id="347" r:id="rId49"/>
    <p:sldId id="348" r:id="rId50"/>
    <p:sldId id="344" r:id="rId51"/>
    <p:sldId id="361" r:id="rId52"/>
    <p:sldId id="357" r:id="rId53"/>
    <p:sldId id="360" r:id="rId5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0308"/>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708" autoAdjust="0"/>
    <p:restoredTop sz="94622" autoAdjust="0"/>
  </p:normalViewPr>
  <p:slideViewPr>
    <p:cSldViewPr>
      <p:cViewPr>
        <p:scale>
          <a:sx n="50" d="100"/>
          <a:sy n="50" d="100"/>
        </p:scale>
        <p:origin x="-1308" y="-8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CC6C40-A090-4AAB-B28F-8DA44D7FEBA7}" type="datetimeFigureOut">
              <a:rPr lang="fr-FR" smtClean="0"/>
              <a:pPr/>
              <a:t>23/08/2010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43FEE1-DCDB-48B8-97F7-CE69BCD4488B}"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16C627FC-9199-4011-BD07-76692B0B22DE}" type="slidenum">
              <a:rPr lang="it-IT"/>
              <a:pPr/>
              <a:t>8</a:t>
            </a:fld>
            <a:endParaRPr lang="it-IT"/>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31"/>
          <p:cNvSpPr>
            <a:spLocks noGrp="1" noChangeArrowheads="1"/>
          </p:cNvSpPr>
          <p:nvPr>
            <p:ph type="sldNum" sz="quarter" idx="5"/>
          </p:nvPr>
        </p:nvSpPr>
        <p:spPr>
          <a:noFill/>
        </p:spPr>
        <p:txBody>
          <a:bodyPr/>
          <a:lstStyle/>
          <a:p>
            <a:fld id="{906897E2-3F23-4673-870A-9337A881469D}" type="slidenum">
              <a:rPr lang="it-IT" smtClean="0"/>
              <a:pPr/>
              <a:t>9</a:t>
            </a:fld>
            <a:endParaRPr lang="it-IT"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w="9525"/>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EC6C484-DB99-4127-AD0F-5905D692E40E}" type="datetimeFigureOut">
              <a:rPr lang="fr-FR" smtClean="0"/>
              <a:pPr/>
              <a:t>23/08/2010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C397BA-1DDF-4C5B-A29E-95018905CD8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EC6C484-DB99-4127-AD0F-5905D692E40E}" type="datetimeFigureOut">
              <a:rPr lang="fr-FR" smtClean="0"/>
              <a:pPr/>
              <a:t>23/08/2010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C397BA-1DDF-4C5B-A29E-95018905CD8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EC6C484-DB99-4127-AD0F-5905D692E40E}" type="datetimeFigureOut">
              <a:rPr lang="fr-FR" smtClean="0"/>
              <a:pPr/>
              <a:t>23/08/2010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C397BA-1DDF-4C5B-A29E-95018905CD8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EC6C484-DB99-4127-AD0F-5905D692E40E}" type="datetimeFigureOut">
              <a:rPr lang="fr-FR" smtClean="0"/>
              <a:pPr/>
              <a:t>23/08/2010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C397BA-1DDF-4C5B-A29E-95018905CD8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EC6C484-DB99-4127-AD0F-5905D692E40E}" type="datetimeFigureOut">
              <a:rPr lang="fr-FR" smtClean="0"/>
              <a:pPr/>
              <a:t>23/08/2010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C397BA-1DDF-4C5B-A29E-95018905CD8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EC6C484-DB99-4127-AD0F-5905D692E40E}" type="datetimeFigureOut">
              <a:rPr lang="fr-FR" smtClean="0"/>
              <a:pPr/>
              <a:t>23/08/2010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CC397BA-1DDF-4C5B-A29E-95018905CD8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EC6C484-DB99-4127-AD0F-5905D692E40E}" type="datetimeFigureOut">
              <a:rPr lang="fr-FR" smtClean="0"/>
              <a:pPr/>
              <a:t>23/08/2010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CC397BA-1DDF-4C5B-A29E-95018905CD8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EEC6C484-DB99-4127-AD0F-5905D692E40E}" type="datetimeFigureOut">
              <a:rPr lang="fr-FR" smtClean="0"/>
              <a:pPr/>
              <a:t>23/08/2010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CC397BA-1DDF-4C5B-A29E-95018905CD8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EC6C484-DB99-4127-AD0F-5905D692E40E}" type="datetimeFigureOut">
              <a:rPr lang="fr-FR" smtClean="0"/>
              <a:pPr/>
              <a:t>23/08/2010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CC397BA-1DDF-4C5B-A29E-95018905CD8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EC6C484-DB99-4127-AD0F-5905D692E40E}" type="datetimeFigureOut">
              <a:rPr lang="fr-FR" smtClean="0"/>
              <a:pPr/>
              <a:t>23/08/2010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CC397BA-1DDF-4C5B-A29E-95018905CD8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EC6C484-DB99-4127-AD0F-5905D692E40E}" type="datetimeFigureOut">
              <a:rPr lang="fr-FR" smtClean="0"/>
              <a:pPr/>
              <a:t>23/08/2010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CC397BA-1DDF-4C5B-A29E-95018905CD8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C6C484-DB99-4127-AD0F-5905D692E40E}" type="datetimeFigureOut">
              <a:rPr lang="fr-FR" smtClean="0"/>
              <a:pPr/>
              <a:t>23/08/2010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C397BA-1DDF-4C5B-A29E-95018905CD8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6.wmf"/><Relationship Id="rId4" Type="http://schemas.openxmlformats.org/officeDocument/2006/relationships/hyperlink" Target="CHIAVARI_2008/Presentation_%20Synthe_%20EGEE-PACA_2009-2010.pp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gif"/></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wmf"/></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wmf"/></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wmf"/></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wmf"/></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hyperlink" Target="ALYTUS%202009/Enquete%20formateurs" TargetMode="External"/><Relationship Id="rId4" Type="http://schemas.openxmlformats.org/officeDocument/2006/relationships/image" Target="../media/image20.wmf"/></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wmf"/></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gif"/></Relationships>
</file>

<file path=ppt/slides/_rels/slide3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11.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7.jpeg"/></Relationships>
</file>

<file path=ppt/slides/_rels/slide4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png"/><Relationship Id="rId7" Type="http://schemas.openxmlformats.org/officeDocument/2006/relationships/hyperlink" Target="CHIAVARI_2008/Programme%20de%20la%20journ&#233;e%20du%20Novembre%202008.docx" TargetMode="External"/><Relationship Id="rId2" Type="http://schemas.openxmlformats.org/officeDocument/2006/relationships/slideLayout" Target="../slideLayouts/slideLayout1.xml"/><Relationship Id="rId1" Type="http://schemas.openxmlformats.org/officeDocument/2006/relationships/audio" Target="../media/audio1.wav"/><Relationship Id="rId6" Type="http://schemas.openxmlformats.org/officeDocument/2006/relationships/image" Target="../media/image17.wmf"/><Relationship Id="rId5" Type="http://schemas.openxmlformats.org/officeDocument/2006/relationships/image" Target="../media/image26.png"/><Relationship Id="rId10" Type="http://schemas.openxmlformats.org/officeDocument/2006/relationships/hyperlink" Target="CHIAVARI_2008/Rapport%20novembre%202008%20-%20Forma%20-%20Fran&#231;ais.doc" TargetMode="External"/><Relationship Id="rId4" Type="http://schemas.openxmlformats.org/officeDocument/2006/relationships/image" Target="../media/image2.jpeg"/><Relationship Id="rId9" Type="http://schemas.openxmlformats.org/officeDocument/2006/relationships/hyperlink" Target="CHIAVARI_2008/sequences%20de%20travail.pptx"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gif"/><Relationship Id="rId4" Type="http://schemas.openxmlformats.org/officeDocument/2006/relationships/image" Target="../media/image27.wmf"/></Relationships>
</file>

<file path=ppt/slides/_rels/slide43.xml.rels><?xml version="1.0" encoding="UTF-8" standalone="yes"?>
<Relationships xmlns="http://schemas.openxmlformats.org/package/2006/relationships"><Relationship Id="rId8" Type="http://schemas.openxmlformats.org/officeDocument/2006/relationships/hyperlink" Target="AVIGNON/Compte-rendu%20d'Avignon%20-%20mars%202009%20-.doc" TargetMode="External"/><Relationship Id="rId3" Type="http://schemas.openxmlformats.org/officeDocument/2006/relationships/image" Target="../media/image2.jpeg"/><Relationship Id="rId7" Type="http://schemas.openxmlformats.org/officeDocument/2006/relationships/hyperlink" Target="AVIGNON/sequences%20de%20travail.pptx"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hyperlink" Target="AVIGNON/avignon_programme.docx" TargetMode="External"/><Relationship Id="rId4" Type="http://schemas.openxmlformats.org/officeDocument/2006/relationships/image" Target="../media/image17.wmf"/></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30.wmf"/><Relationship Id="rId5" Type="http://schemas.openxmlformats.org/officeDocument/2006/relationships/oleObject" Target="../embeddings/oleObject4.bin"/><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8" Type="http://schemas.openxmlformats.org/officeDocument/2006/relationships/hyperlink" Target="ALYTUS/sequences%20de%20travail.pptx" TargetMode="External"/><Relationship Id="rId3" Type="http://schemas.openxmlformats.org/officeDocument/2006/relationships/image" Target="../media/image2.jpeg"/><Relationship Id="rId7" Type="http://schemas.openxmlformats.org/officeDocument/2006/relationships/hyperlink" Target="ALYTUS%202009/sequences%20de%20travail.pptx"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hyperlink" Target="ALYTUS%202009/seminaire%20en%20Lituanie.doc" TargetMode="External"/><Relationship Id="rId4" Type="http://schemas.openxmlformats.org/officeDocument/2006/relationships/image" Target="../media/image17.wmf"/></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8" Type="http://schemas.openxmlformats.org/officeDocument/2006/relationships/hyperlink" Target="ROCCALUMERA/R&#233;union%20&#224;%20Roccalumera%20du%207%20au%2012%20Septembre.docx" TargetMode="External"/><Relationship Id="rId3" Type="http://schemas.openxmlformats.org/officeDocument/2006/relationships/image" Target="../media/image2.jpeg"/><Relationship Id="rId7" Type="http://schemas.openxmlformats.org/officeDocument/2006/relationships/hyperlink" Target="ROCCALUMERA/sequences%20de%20travail.pptx"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hyperlink" Target="ROCCALUMERA/Programme%20pr&#233;visionnel%20sicilia%20%20septembre2009.doc" TargetMode="External"/><Relationship Id="rId4" Type="http://schemas.openxmlformats.org/officeDocument/2006/relationships/image" Target="../media/image17.wmf"/></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9.xml.rels><?xml version="1.0" encoding="UTF-8" standalone="yes"?>
<Relationships xmlns="http://schemas.openxmlformats.org/package/2006/relationships"><Relationship Id="rId8" Type="http://schemas.openxmlformats.org/officeDocument/2006/relationships/hyperlink" Target="CHIAVARI_2009/Programme%20pr&#233;visionnel%20chiavari%20octobre%2009.doc" TargetMode="External"/><Relationship Id="rId3" Type="http://schemas.openxmlformats.org/officeDocument/2006/relationships/image" Target="../media/image2.jpeg"/><Relationship Id="rId7" Type="http://schemas.openxmlformats.org/officeDocument/2006/relationships/hyperlink" Target="CHIAVARI_2009/sequences%20de%20travail.pptx"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hyperlink" Target="CHIAVARI_2009/cmpte_rendu_Chiavari2009.doc" TargetMode="External"/><Relationship Id="rId4" Type="http://schemas.openxmlformats.org/officeDocument/2006/relationships/image" Target="../media/image17.wm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wmf"/></Relationships>
</file>

<file path=ppt/slides/_rels/slide51.xml.rels><?xml version="1.0" encoding="UTF-8" standalone="yes"?>
<Relationships xmlns="http://schemas.openxmlformats.org/package/2006/relationships"><Relationship Id="rId8" Type="http://schemas.openxmlformats.org/officeDocument/2006/relationships/hyperlink" Target="paris/Programme%20pr&#233;visionnel%20d&#233;finitif%20PARIS%20-%20%20mars%202010.doc" TargetMode="External"/><Relationship Id="rId3" Type="http://schemas.openxmlformats.org/officeDocument/2006/relationships/image" Target="../media/image2.jpeg"/><Relationship Id="rId7" Type="http://schemas.openxmlformats.org/officeDocument/2006/relationships/hyperlink" Target="paris/sequence%20de%20travail.pptx"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hyperlink" Target="alytus%202010/CompterenduduregroupementdeParismars2010.doc" TargetMode="External"/><Relationship Id="rId4" Type="http://schemas.openxmlformats.org/officeDocument/2006/relationships/image" Target="../media/image17.wmf"/></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30.wmf"/><Relationship Id="rId5" Type="http://schemas.openxmlformats.org/officeDocument/2006/relationships/oleObject" Target="../embeddings/oleObject5.bin"/><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alytus%202010/seminaireenLituanienauja.doc"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alytus%202010/s&#233;quences%20de%20travail.pptx" TargetMode="External"/><Relationship Id="rId5" Type="http://schemas.openxmlformats.org/officeDocument/2006/relationships/image" Target="../media/image6.wmf"/><Relationship Id="rId4" Type="http://schemas.openxmlformats.org/officeDocument/2006/relationships/image" Target="../media/image17.wmf"/></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hyperlink" Target="CHIAVARI_2008/Chiavari.ppt" TargetMode="External"/><Relationship Id="rId7"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7.jpe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CHIAVARI_2008/PRESENTAZIONE%20FORMA%20Francese_ok.ppt" TargetMode="External"/><Relationship Id="rId4" Type="http://schemas.openxmlformats.org/officeDocument/2006/relationships/image" Target="../media/image8.png"/><Relationship Id="rId9" Type="http://schemas.openxmlformats.org/officeDocument/2006/relationships/image" Target="../media/image6.wmf"/></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2.xml"/><Relationship Id="rId7"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hyperlink" Target="CHIAVARI_2008/1PRESENTAZIONE%20Club%202008...ppt" TargetMode="External"/><Relationship Id="rId11" Type="http://schemas.openxmlformats.org/officeDocument/2006/relationships/image" Target="../media/image6.wmf"/><Relationship Id="rId5" Type="http://schemas.openxmlformats.org/officeDocument/2006/relationships/image" Target="../media/image11.png"/><Relationship Id="rId10" Type="http://schemas.openxmlformats.org/officeDocument/2006/relationships/image" Target="../media/image2.jpeg"/><Relationship Id="rId4" Type="http://schemas.openxmlformats.org/officeDocument/2006/relationships/oleObject" Target="../embeddings/oleObject2.bin"/><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solidFill>
                  <a:schemeClr val="accent1">
                    <a:lumMod val="75000"/>
                  </a:schemeClr>
                </a:solidFill>
                <a:latin typeface="Comic Sans MS" pitchFamily="66" charset="0"/>
              </a:rPr>
              <a:t>GRUNDTVIG </a:t>
            </a:r>
            <a:br>
              <a:rPr lang="fr-FR" b="1" dirty="0" smtClean="0">
                <a:solidFill>
                  <a:schemeClr val="accent1">
                    <a:lumMod val="75000"/>
                  </a:schemeClr>
                </a:solidFill>
                <a:latin typeface="Comic Sans MS" pitchFamily="66" charset="0"/>
              </a:rPr>
            </a:br>
            <a:r>
              <a:rPr lang="fr-FR" b="1" dirty="0" smtClean="0">
                <a:solidFill>
                  <a:schemeClr val="accent1">
                    <a:lumMod val="75000"/>
                  </a:schemeClr>
                </a:solidFill>
                <a:latin typeface="Comic Sans MS" pitchFamily="66" charset="0"/>
              </a:rPr>
              <a:t>2008-2010</a:t>
            </a:r>
            <a:endParaRPr lang="fr-FR" b="1" dirty="0">
              <a:solidFill>
                <a:schemeClr val="accent1">
                  <a:lumMod val="75000"/>
                </a:schemeClr>
              </a:solidFill>
              <a:latin typeface="Comic Sans MS" pitchFamily="66" charset="0"/>
            </a:endParaRPr>
          </a:p>
        </p:txBody>
      </p:sp>
      <p:sp>
        <p:nvSpPr>
          <p:cNvPr id="3" name="Sous-titre 2"/>
          <p:cNvSpPr>
            <a:spLocks noGrp="1"/>
          </p:cNvSpPr>
          <p:nvPr>
            <p:ph type="subTitle" idx="1"/>
          </p:nvPr>
        </p:nvSpPr>
        <p:spPr/>
        <p:txBody>
          <a:bodyPr>
            <a:normAutofit/>
          </a:bodyPr>
          <a:lstStyle/>
          <a:p>
            <a:r>
              <a:rPr lang="fr-FR" b="1" dirty="0" smtClean="0">
                <a:solidFill>
                  <a:schemeClr val="tx2">
                    <a:lumMod val="75000"/>
                  </a:schemeClr>
                </a:solidFill>
                <a:latin typeface="Comic Sans MS" pitchFamily="66" charset="0"/>
              </a:rPr>
              <a:t>REUSSIR SON ALTERNANCE PROFESSIONNELLE EN EUROPE</a:t>
            </a:r>
            <a:endParaRPr lang="fr-FR" b="1" dirty="0">
              <a:solidFill>
                <a:schemeClr val="tx2">
                  <a:lumMod val="75000"/>
                </a:schemeClr>
              </a:solidFill>
              <a:latin typeface="Comic Sans MS" pitchFamily="66" charset="0"/>
            </a:endParaRPr>
          </a:p>
        </p:txBody>
      </p:sp>
      <p:sp>
        <p:nvSpPr>
          <p:cNvPr id="6" name="ZoneTexte 5"/>
          <p:cNvSpPr txBox="1"/>
          <p:nvPr/>
        </p:nvSpPr>
        <p:spPr>
          <a:xfrm>
            <a:off x="1547664" y="5661248"/>
            <a:ext cx="5643602" cy="400110"/>
          </a:xfrm>
          <a:prstGeom prst="rect">
            <a:avLst/>
          </a:prstGeom>
          <a:noFill/>
        </p:spPr>
        <p:txBody>
          <a:bodyPr wrap="square" rtlCol="0">
            <a:spAutoFit/>
          </a:bodyPr>
          <a:lstStyle/>
          <a:p>
            <a:r>
              <a:rPr lang="fr-FR" sz="2000" dirty="0" smtClean="0">
                <a:solidFill>
                  <a:srgbClr val="C00000"/>
                </a:solidFill>
                <a:latin typeface="Comic Sans MS" pitchFamily="66" charset="0"/>
              </a:rPr>
              <a:t>      Droit à la formation tout au long de sa vie</a:t>
            </a:r>
            <a:endParaRPr lang="fr-FR" sz="2000" dirty="0">
              <a:solidFill>
                <a:srgbClr val="C00000"/>
              </a:solidFill>
              <a:latin typeface="Comic Sans MS" pitchFamily="66" charset="0"/>
            </a:endParaRPr>
          </a:p>
        </p:txBody>
      </p:sp>
      <p:grpSp>
        <p:nvGrpSpPr>
          <p:cNvPr id="7" name="Groupe 6"/>
          <p:cNvGrpSpPr/>
          <p:nvPr/>
        </p:nvGrpSpPr>
        <p:grpSpPr>
          <a:xfrm>
            <a:off x="1691680" y="0"/>
            <a:ext cx="8013787" cy="2237708"/>
            <a:chOff x="0" y="0"/>
            <a:chExt cx="7941779" cy="2237708"/>
          </a:xfrm>
        </p:grpSpPr>
        <p:pic>
          <p:nvPicPr>
            <p:cNvPr id="8" name="Image 7"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0" name="ZoneTexte 9"/>
            <p:cNvSpPr txBox="1"/>
            <p:nvPr/>
          </p:nvSpPr>
          <p:spPr>
            <a:xfrm>
              <a:off x="1571636" y="1714488"/>
              <a:ext cx="6370143"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sp>
        <p:nvSpPr>
          <p:cNvPr id="16" name="ZoneTexte 15"/>
          <p:cNvSpPr txBox="1"/>
          <p:nvPr/>
        </p:nvSpPr>
        <p:spPr>
          <a:xfrm>
            <a:off x="2051720" y="6237312"/>
            <a:ext cx="6624736" cy="369332"/>
          </a:xfrm>
          <a:prstGeom prst="rect">
            <a:avLst/>
          </a:prstGeom>
          <a:noFill/>
        </p:spPr>
        <p:txBody>
          <a:bodyPr wrap="square" rtlCol="0">
            <a:spAutoFit/>
          </a:bodyPr>
          <a:lstStyle/>
          <a:p>
            <a:r>
              <a:rPr lang="fr-FR" dirty="0" smtClean="0"/>
              <a:t>                                             Réalisation :  Frédéric KUS     EGEE  FRANCE</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500034" y="3929066"/>
            <a:ext cx="8137525" cy="793750"/>
          </a:xfrm>
        </p:spPr>
        <p:txBody>
          <a:bodyPr>
            <a:normAutofit fontScale="90000"/>
          </a:bodyPr>
          <a:lstStyle/>
          <a:p>
            <a:pPr eaLnBrk="1" hangingPunct="1">
              <a:defRPr/>
            </a:pPr>
            <a:r>
              <a:rPr lang="fr-FR" sz="2800" b="1" dirty="0" smtClean="0">
                <a:solidFill>
                  <a:schemeClr val="accent1">
                    <a:lumMod val="75000"/>
                  </a:schemeClr>
                </a:solidFill>
                <a:latin typeface="Comic Sans MS" pitchFamily="66" charset="0"/>
              </a:rPr>
              <a:t>ENTENTE DES GENERATIONS </a:t>
            </a:r>
            <a:br>
              <a:rPr lang="fr-FR" sz="2800" b="1" dirty="0" smtClean="0">
                <a:solidFill>
                  <a:schemeClr val="accent1">
                    <a:lumMod val="75000"/>
                  </a:schemeClr>
                </a:solidFill>
                <a:latin typeface="Comic Sans MS" pitchFamily="66" charset="0"/>
              </a:rPr>
            </a:br>
            <a:r>
              <a:rPr lang="fr-FR" sz="2800" b="1" dirty="0" smtClean="0">
                <a:solidFill>
                  <a:schemeClr val="accent1">
                    <a:lumMod val="75000"/>
                  </a:schemeClr>
                </a:solidFill>
                <a:latin typeface="Comic Sans MS" pitchFamily="66" charset="0"/>
              </a:rPr>
              <a:t>POUR L’EMPLOI ET L’ENTREPRISE</a:t>
            </a:r>
          </a:p>
        </p:txBody>
      </p:sp>
      <p:sp>
        <p:nvSpPr>
          <p:cNvPr id="93187" name="Rectangle 3"/>
          <p:cNvSpPr>
            <a:spLocks noGrp="1" noChangeArrowheads="1"/>
          </p:cNvSpPr>
          <p:nvPr>
            <p:ph type="subTitle" idx="1"/>
          </p:nvPr>
        </p:nvSpPr>
        <p:spPr>
          <a:xfrm>
            <a:off x="1285852" y="4500570"/>
            <a:ext cx="6400800" cy="2663825"/>
          </a:xfrm>
        </p:spPr>
        <p:txBody>
          <a:bodyPr/>
          <a:lstStyle/>
          <a:p>
            <a:pPr eaLnBrk="1" hangingPunct="1">
              <a:defRPr/>
            </a:pPr>
            <a:endParaRPr lang="fr-FR" sz="2400" dirty="0" smtClean="0"/>
          </a:p>
          <a:p>
            <a:pPr eaLnBrk="1" hangingPunct="1">
              <a:defRPr/>
            </a:pPr>
            <a:r>
              <a:rPr lang="fr-FR" u="sng" dirty="0" smtClean="0"/>
              <a:t>paca@egee.asso.fr</a:t>
            </a:r>
          </a:p>
          <a:p>
            <a:pPr eaLnBrk="1" hangingPunct="1">
              <a:defRPr/>
            </a:pPr>
            <a:endParaRPr lang="fr-FR" sz="2400" u="sng" dirty="0" smtClean="0"/>
          </a:p>
          <a:p>
            <a:pPr eaLnBrk="1" hangingPunct="1">
              <a:defRPr/>
            </a:pPr>
            <a:r>
              <a:rPr lang="fr-FR" sz="4000" i="1" dirty="0" smtClean="0">
                <a:solidFill>
                  <a:srgbClr val="FF0000"/>
                </a:solidFill>
              </a:rPr>
              <a:t>La passion de transmettre</a:t>
            </a:r>
          </a:p>
        </p:txBody>
      </p:sp>
      <p:sp>
        <p:nvSpPr>
          <p:cNvPr id="3076" name="AutoShape 5" descr="LogoEGEE"/>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fr-FR"/>
          </a:p>
        </p:txBody>
      </p:sp>
      <p:sp>
        <p:nvSpPr>
          <p:cNvPr id="3077" name="AutoShape 7" descr="LogoEGEE"/>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fr-FR"/>
          </a:p>
        </p:txBody>
      </p:sp>
      <p:grpSp>
        <p:nvGrpSpPr>
          <p:cNvPr id="7" name="Groupe 6"/>
          <p:cNvGrpSpPr/>
          <p:nvPr/>
        </p:nvGrpSpPr>
        <p:grpSpPr>
          <a:xfrm>
            <a:off x="1785918" y="0"/>
            <a:ext cx="7870309" cy="2166270"/>
            <a:chOff x="0" y="0"/>
            <a:chExt cx="7870309" cy="2166270"/>
          </a:xfrm>
        </p:grpSpPr>
        <p:pic>
          <p:nvPicPr>
            <p:cNvPr id="8" name="Image 7"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0" name="ZoneTexte 9"/>
            <p:cNvSpPr txBox="1"/>
            <p:nvPr/>
          </p:nvSpPr>
          <p:spPr>
            <a:xfrm>
              <a:off x="1500198" y="1643050"/>
              <a:ext cx="6370111"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pic>
        <p:nvPicPr>
          <p:cNvPr id="12" name="Picture 3" descr="C:\Program Files\Microsoft Office\MEDIA\CAGCAT10\j0293236.wmf">
            <a:hlinkClick r:id="rId4" action="ppaction://hlinkpres?slideindex=1&amp;slidetitle="/>
          </p:cNvPr>
          <p:cNvPicPr>
            <a:picLocks noChangeAspect="1" noChangeArrowheads="1"/>
          </p:cNvPicPr>
          <p:nvPr/>
        </p:nvPicPr>
        <p:blipFill>
          <a:blip r:embed="rId5" cstate="print"/>
          <a:srcRect/>
          <a:stretch>
            <a:fillRect/>
          </a:stretch>
        </p:blipFill>
        <p:spPr bwMode="auto">
          <a:xfrm>
            <a:off x="8558357" y="6425952"/>
            <a:ext cx="585643" cy="432048"/>
          </a:xfrm>
          <a:prstGeom prst="rect">
            <a:avLst/>
          </a:prstGeom>
          <a:noFill/>
        </p:spPr>
      </p:pic>
      <p:pic>
        <p:nvPicPr>
          <p:cNvPr id="56321" name="Image 1" descr="http://www.egee.asso.fr/Images/Upload/Logos_regions/BlocMark/BMPACA.jpg">
            <a:hlinkClick r:id="rId4" action="ppaction://hlinkpres?slideindex=1&amp;slidetitle="/>
          </p:cNvPr>
          <p:cNvPicPr>
            <a:picLocks noChangeAspect="1" noChangeArrowheads="1"/>
          </p:cNvPicPr>
          <p:nvPr/>
        </p:nvPicPr>
        <p:blipFill>
          <a:blip r:embed="rId6" cstate="print"/>
          <a:srcRect/>
          <a:stretch>
            <a:fillRect/>
          </a:stretch>
        </p:blipFill>
        <p:spPr bwMode="auto">
          <a:xfrm>
            <a:off x="2674705" y="2276872"/>
            <a:ext cx="3366623" cy="13998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solidFill>
                  <a:schemeClr val="accent1">
                    <a:lumMod val="75000"/>
                  </a:schemeClr>
                </a:solidFill>
                <a:latin typeface="Comic Sans MS" pitchFamily="66" charset="0"/>
              </a:rPr>
              <a:t>Le projet</a:t>
            </a:r>
            <a:endParaRPr lang="fr-FR" b="1" dirty="0">
              <a:solidFill>
                <a:schemeClr val="accent1">
                  <a:lumMod val="75000"/>
                </a:schemeClr>
              </a:solidFill>
              <a:latin typeface="Comic Sans MS" pitchFamily="66" charset="0"/>
            </a:endParaRPr>
          </a:p>
        </p:txBody>
      </p:sp>
      <p:sp>
        <p:nvSpPr>
          <p:cNvPr id="3" name="Sous-titre 2"/>
          <p:cNvSpPr>
            <a:spLocks noGrp="1"/>
          </p:cNvSpPr>
          <p:nvPr>
            <p:ph type="subTitle" idx="1"/>
          </p:nvPr>
        </p:nvSpPr>
        <p:spPr/>
        <p:txBody>
          <a:bodyPr>
            <a:noAutofit/>
          </a:bodyPr>
          <a:lstStyle/>
          <a:p>
            <a:r>
              <a:rPr lang="fr-FR" sz="4000" b="1" dirty="0" smtClean="0">
                <a:solidFill>
                  <a:schemeClr val="tx2">
                    <a:lumMod val="75000"/>
                  </a:schemeClr>
                </a:solidFill>
                <a:latin typeface="Comic Sans MS" pitchFamily="66" charset="0"/>
              </a:rPr>
              <a:t>Réussir son alternance professionnelle en Europe</a:t>
            </a:r>
            <a:endParaRPr lang="fr-FR" sz="4000" b="1" dirty="0">
              <a:solidFill>
                <a:schemeClr val="tx2">
                  <a:lumMod val="75000"/>
                </a:schemeClr>
              </a:solidFill>
              <a:latin typeface="Comic Sans MS" pitchFamily="66" charset="0"/>
            </a:endParaRPr>
          </a:p>
        </p:txBody>
      </p:sp>
      <p:sp>
        <p:nvSpPr>
          <p:cNvPr id="6" name="Rectangle 5"/>
          <p:cNvSpPr/>
          <p:nvPr/>
        </p:nvSpPr>
        <p:spPr>
          <a:xfrm>
            <a:off x="2571736" y="648866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  </a:t>
            </a:r>
            <a:endParaRPr lang="fr-FR" sz="1400" dirty="0"/>
          </a:p>
        </p:txBody>
      </p:sp>
      <p:grpSp>
        <p:nvGrpSpPr>
          <p:cNvPr id="7" name="Groupe 6"/>
          <p:cNvGrpSpPr/>
          <p:nvPr/>
        </p:nvGrpSpPr>
        <p:grpSpPr>
          <a:xfrm>
            <a:off x="1785918" y="0"/>
            <a:ext cx="7870309" cy="2166270"/>
            <a:chOff x="0" y="0"/>
            <a:chExt cx="7870309" cy="2166270"/>
          </a:xfrm>
        </p:grpSpPr>
        <p:pic>
          <p:nvPicPr>
            <p:cNvPr id="8" name="Image 7"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0" name="ZoneTexte 9"/>
            <p:cNvSpPr txBox="1"/>
            <p:nvPr/>
          </p:nvSpPr>
          <p:spPr>
            <a:xfrm>
              <a:off x="1571636" y="1643050"/>
              <a:ext cx="6298673"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latin typeface="Comic Sans MS" pitchFamily="66" charset="0"/>
              </a:rPr>
              <a:t>OBJECTIFS</a:t>
            </a:r>
            <a:endParaRPr lang="fr-FR" b="1" dirty="0">
              <a:latin typeface="Comic Sans MS" pitchFamily="66" charset="0"/>
            </a:endParaRPr>
          </a:p>
        </p:txBody>
      </p:sp>
      <p:sp>
        <p:nvSpPr>
          <p:cNvPr id="3" name="Sous-titre 2"/>
          <p:cNvSpPr>
            <a:spLocks noGrp="1"/>
          </p:cNvSpPr>
          <p:nvPr>
            <p:ph type="subTitle" idx="1"/>
          </p:nvPr>
        </p:nvSpPr>
        <p:spPr>
          <a:xfrm>
            <a:off x="357158" y="3786190"/>
            <a:ext cx="8501122" cy="1824038"/>
          </a:xfrm>
        </p:spPr>
        <p:txBody>
          <a:bodyPr>
            <a:noAutofit/>
          </a:bodyPr>
          <a:lstStyle/>
          <a:p>
            <a:pPr algn="l"/>
            <a:r>
              <a:rPr lang="fr-FR" sz="2400" b="1" dirty="0" smtClean="0">
                <a:solidFill>
                  <a:schemeClr val="tx1"/>
                </a:solidFill>
                <a:latin typeface="Comic Sans MS" pitchFamily="66" charset="0"/>
              </a:rPr>
              <a:t>Connaitre les ressources économiques sociales  sociétales et patrimoniales ainsi que les axes principaux des législations sociales et des coutumes chez chaque partenaire pour réussir son alternance professionnelle</a:t>
            </a:r>
          </a:p>
        </p:txBody>
      </p:sp>
      <p:sp>
        <p:nvSpPr>
          <p:cNvPr id="7" name="Rectangle 6"/>
          <p:cNvSpPr/>
          <p:nvPr/>
        </p:nvSpPr>
        <p:spPr>
          <a:xfrm>
            <a:off x="1714480" y="6488668"/>
            <a:ext cx="6072198" cy="369332"/>
          </a:xfrm>
          <a:prstGeom prst="rect">
            <a:avLst/>
          </a:prstGeom>
        </p:spPr>
        <p:txBody>
          <a:bodyPr wrap="square">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a:t>
            </a:r>
            <a:endParaRPr lang="fr-FR" sz="1400" dirty="0"/>
          </a:p>
        </p:txBody>
      </p:sp>
      <p:grpSp>
        <p:nvGrpSpPr>
          <p:cNvPr id="8" name="Groupe 7"/>
          <p:cNvGrpSpPr/>
          <p:nvPr/>
        </p:nvGrpSpPr>
        <p:grpSpPr>
          <a:xfrm>
            <a:off x="1785918" y="0"/>
            <a:ext cx="7870309" cy="2166270"/>
            <a:chOff x="0" y="0"/>
            <a:chExt cx="7870309" cy="2166270"/>
          </a:xfrm>
        </p:grpSpPr>
        <p:pic>
          <p:nvPicPr>
            <p:cNvPr id="9" name="Image 8"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10" name="Image 9"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1" name="ZoneTexte 10"/>
            <p:cNvSpPr txBox="1"/>
            <p:nvPr/>
          </p:nvSpPr>
          <p:spPr>
            <a:xfrm>
              <a:off x="1571636" y="1643050"/>
              <a:ext cx="6298673"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2420888"/>
            <a:ext cx="7772400" cy="1470025"/>
          </a:xfrm>
        </p:spPr>
        <p:txBody>
          <a:bodyPr>
            <a:noAutofit/>
          </a:bodyPr>
          <a:lstStyle/>
          <a:p>
            <a:pPr algn="l"/>
            <a:r>
              <a:rPr lang="fr-FR" sz="2400" b="1" dirty="0" smtClean="0">
                <a:latin typeface="Comic Sans MS" pitchFamily="66" charset="0"/>
              </a:rPr>
              <a:t>Préparer nos publics cibles: étapes </a:t>
            </a:r>
            <a:r>
              <a:rPr lang="fr-FR" sz="2400" b="1" dirty="0" err="1" smtClean="0">
                <a:latin typeface="Comic Sans MS" pitchFamily="66" charset="0"/>
              </a:rPr>
              <a:t>process</a:t>
            </a:r>
            <a:r>
              <a:rPr lang="fr-FR" sz="2400" b="1" dirty="0" smtClean="0">
                <a:latin typeface="Comic Sans MS" pitchFamily="66" charset="0"/>
              </a:rPr>
              <a:t> (incluant la préparation linguistique même élémentaire)</a:t>
            </a:r>
            <a:endParaRPr lang="fr-FR" sz="2400" b="1" dirty="0">
              <a:latin typeface="Comic Sans MS" pitchFamily="66" charset="0"/>
            </a:endParaRPr>
          </a:p>
        </p:txBody>
      </p:sp>
      <p:sp>
        <p:nvSpPr>
          <p:cNvPr id="3" name="Sous-titre 2"/>
          <p:cNvSpPr>
            <a:spLocks noGrp="1"/>
          </p:cNvSpPr>
          <p:nvPr>
            <p:ph type="subTitle" idx="1"/>
          </p:nvPr>
        </p:nvSpPr>
        <p:spPr>
          <a:xfrm>
            <a:off x="714348" y="4429132"/>
            <a:ext cx="7786742" cy="1781172"/>
          </a:xfrm>
        </p:spPr>
        <p:txBody>
          <a:bodyPr>
            <a:normAutofit/>
          </a:bodyPr>
          <a:lstStyle/>
          <a:p>
            <a:pPr algn="l"/>
            <a:r>
              <a:rPr lang="fr-FR" sz="2400" b="1" dirty="0" smtClean="0">
                <a:solidFill>
                  <a:schemeClr val="tx1"/>
                </a:solidFill>
                <a:latin typeface="Comic Sans MS" pitchFamily="66" charset="0"/>
              </a:rPr>
              <a:t>Les accompagner directement ou par délégation auprès de partenaires</a:t>
            </a:r>
            <a:endParaRPr lang="fr-FR" sz="2400" b="1" dirty="0">
              <a:solidFill>
                <a:schemeClr val="tx1"/>
              </a:solidFill>
              <a:latin typeface="Comic Sans MS" pitchFamily="66" charset="0"/>
            </a:endParaRPr>
          </a:p>
        </p:txBody>
      </p:sp>
      <p:sp>
        <p:nvSpPr>
          <p:cNvPr id="6" name="Rectangle 5"/>
          <p:cNvSpPr/>
          <p:nvPr/>
        </p:nvSpPr>
        <p:spPr>
          <a:xfrm>
            <a:off x="2357422" y="635795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a:t>
            </a:r>
            <a:endParaRPr lang="fr-FR" sz="1400" dirty="0"/>
          </a:p>
        </p:txBody>
      </p:sp>
      <p:grpSp>
        <p:nvGrpSpPr>
          <p:cNvPr id="7" name="Groupe 6"/>
          <p:cNvGrpSpPr/>
          <p:nvPr/>
        </p:nvGrpSpPr>
        <p:grpSpPr>
          <a:xfrm>
            <a:off x="1785918" y="0"/>
            <a:ext cx="7870309" cy="2166270"/>
            <a:chOff x="0" y="0"/>
            <a:chExt cx="7870309" cy="2166270"/>
          </a:xfrm>
        </p:grpSpPr>
        <p:pic>
          <p:nvPicPr>
            <p:cNvPr id="8" name="Image 7"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0" name="ZoneTexte 9"/>
            <p:cNvSpPr txBox="1"/>
            <p:nvPr/>
          </p:nvSpPr>
          <p:spPr>
            <a:xfrm>
              <a:off x="1571636" y="1643050"/>
              <a:ext cx="6298673"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143116"/>
            <a:ext cx="9144000" cy="1600211"/>
          </a:xfrm>
        </p:spPr>
        <p:txBody>
          <a:bodyPr>
            <a:normAutofit/>
          </a:bodyPr>
          <a:lstStyle/>
          <a:p>
            <a:pPr algn="l"/>
            <a:r>
              <a:rPr lang="fr-FR" sz="2400" b="1" dirty="0" smtClean="0">
                <a:latin typeface="Comic Sans MS" pitchFamily="66" charset="0"/>
              </a:rPr>
              <a:t>Définir méthodologie et guide d’accompagnement des formateurs incluant les indicateurs de réussite</a:t>
            </a:r>
            <a:endParaRPr lang="fr-FR" sz="2400" b="1" dirty="0">
              <a:latin typeface="Comic Sans MS" pitchFamily="66" charset="0"/>
            </a:endParaRPr>
          </a:p>
        </p:txBody>
      </p:sp>
      <p:sp>
        <p:nvSpPr>
          <p:cNvPr id="3" name="Sous-titre 2"/>
          <p:cNvSpPr>
            <a:spLocks noGrp="1"/>
          </p:cNvSpPr>
          <p:nvPr>
            <p:ph type="subTitle" idx="1"/>
          </p:nvPr>
        </p:nvSpPr>
        <p:spPr>
          <a:xfrm>
            <a:off x="0" y="4214818"/>
            <a:ext cx="9144000" cy="1824038"/>
          </a:xfrm>
        </p:spPr>
        <p:txBody>
          <a:bodyPr>
            <a:normAutofit/>
          </a:bodyPr>
          <a:lstStyle/>
          <a:p>
            <a:pPr algn="l"/>
            <a:r>
              <a:rPr lang="fr-FR" sz="2400" b="1" dirty="0" smtClean="0">
                <a:solidFill>
                  <a:schemeClr val="tx1"/>
                </a:solidFill>
                <a:latin typeface="Comic Sans MS" pitchFamily="66" charset="0"/>
              </a:rPr>
              <a:t>Echanger et utiliser nos réseaux nationaux et au-delà, transnationaux, internationaux</a:t>
            </a:r>
            <a:r>
              <a:rPr lang="fr-FR" sz="2800" b="1" dirty="0" smtClean="0">
                <a:solidFill>
                  <a:schemeClr val="tx1"/>
                </a:solidFill>
                <a:latin typeface="Comic Sans MS" pitchFamily="66" charset="0"/>
              </a:rPr>
              <a:t>.</a:t>
            </a:r>
            <a:endParaRPr lang="fr-FR" sz="2800" b="1" dirty="0">
              <a:solidFill>
                <a:schemeClr val="tx1"/>
              </a:solidFill>
              <a:latin typeface="Comic Sans MS" pitchFamily="66" charset="0"/>
            </a:endParaRPr>
          </a:p>
        </p:txBody>
      </p:sp>
      <p:sp>
        <p:nvSpPr>
          <p:cNvPr id="6" name="Rectangle 5"/>
          <p:cNvSpPr/>
          <p:nvPr/>
        </p:nvSpPr>
        <p:spPr>
          <a:xfrm>
            <a:off x="2428860" y="6550223"/>
            <a:ext cx="4572000" cy="307777"/>
          </a:xfrm>
          <a:prstGeom prst="rect">
            <a:avLst/>
          </a:prstGeom>
        </p:spPr>
        <p:txBody>
          <a:bodyPr>
            <a:spAutoFit/>
          </a:bodyPr>
          <a:lstStyle/>
          <a:p>
            <a:r>
              <a:rPr lang="fr-FR" sz="1400" dirty="0" smtClean="0">
                <a:solidFill>
                  <a:srgbClr val="C00000"/>
                </a:solidFill>
                <a:latin typeface="Comic Sans MS" pitchFamily="66" charset="0"/>
              </a:rPr>
              <a:t> Droit à la formation tout au long de sa vie</a:t>
            </a:r>
            <a:endParaRPr lang="fr-FR" sz="1400" dirty="0"/>
          </a:p>
        </p:txBody>
      </p:sp>
      <p:grpSp>
        <p:nvGrpSpPr>
          <p:cNvPr id="7" name="Groupe 6"/>
          <p:cNvGrpSpPr/>
          <p:nvPr/>
        </p:nvGrpSpPr>
        <p:grpSpPr>
          <a:xfrm>
            <a:off x="1785918" y="0"/>
            <a:ext cx="7870309" cy="2166270"/>
            <a:chOff x="0" y="0"/>
            <a:chExt cx="7870309" cy="2166270"/>
          </a:xfrm>
        </p:grpSpPr>
        <p:pic>
          <p:nvPicPr>
            <p:cNvPr id="8" name="Image 7"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0" name="ZoneTexte 9"/>
            <p:cNvSpPr txBox="1"/>
            <p:nvPr/>
          </p:nvSpPr>
          <p:spPr>
            <a:xfrm>
              <a:off x="1571636" y="1643050"/>
              <a:ext cx="6298673"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latin typeface="Comic Sans MS" pitchFamily="66" charset="0"/>
              </a:rPr>
              <a:t>GRUNDTVIG</a:t>
            </a:r>
            <a:endParaRPr lang="fr-FR" b="1" dirty="0">
              <a:latin typeface="Comic Sans MS" pitchFamily="66" charset="0"/>
            </a:endParaRPr>
          </a:p>
        </p:txBody>
      </p:sp>
      <p:sp>
        <p:nvSpPr>
          <p:cNvPr id="3" name="Sous-titre 2"/>
          <p:cNvSpPr>
            <a:spLocks noGrp="1"/>
          </p:cNvSpPr>
          <p:nvPr>
            <p:ph type="subTitle" idx="1"/>
          </p:nvPr>
        </p:nvSpPr>
        <p:spPr/>
        <p:txBody>
          <a:bodyPr>
            <a:normAutofit/>
          </a:bodyPr>
          <a:lstStyle/>
          <a:p>
            <a:r>
              <a:rPr lang="fr-FR" sz="4800" b="1" dirty="0" smtClean="0">
                <a:solidFill>
                  <a:schemeClr val="tx1"/>
                </a:solidFill>
                <a:latin typeface="Comic Sans MS" pitchFamily="66" charset="0"/>
              </a:rPr>
              <a:t>2007-2013</a:t>
            </a:r>
            <a:endParaRPr lang="fr-FR" sz="4800" b="1" dirty="0">
              <a:solidFill>
                <a:schemeClr val="tx1"/>
              </a:solidFill>
              <a:latin typeface="Comic Sans MS" pitchFamily="66" charset="0"/>
            </a:endParaRPr>
          </a:p>
        </p:txBody>
      </p:sp>
      <p:sp>
        <p:nvSpPr>
          <p:cNvPr id="6" name="Rectangle 5"/>
          <p:cNvSpPr/>
          <p:nvPr/>
        </p:nvSpPr>
        <p:spPr>
          <a:xfrm>
            <a:off x="2357422" y="648866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a:t>
            </a:r>
            <a:endParaRPr lang="fr-FR" sz="1400" dirty="0"/>
          </a:p>
        </p:txBody>
      </p:sp>
      <p:grpSp>
        <p:nvGrpSpPr>
          <p:cNvPr id="7" name="Groupe 6"/>
          <p:cNvGrpSpPr/>
          <p:nvPr/>
        </p:nvGrpSpPr>
        <p:grpSpPr>
          <a:xfrm>
            <a:off x="1785918" y="0"/>
            <a:ext cx="7870309" cy="2166270"/>
            <a:chOff x="0" y="0"/>
            <a:chExt cx="7870309" cy="2166270"/>
          </a:xfrm>
        </p:grpSpPr>
        <p:pic>
          <p:nvPicPr>
            <p:cNvPr id="8" name="Image 7"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0" name="ZoneTexte 9"/>
            <p:cNvSpPr txBox="1"/>
            <p:nvPr/>
          </p:nvSpPr>
          <p:spPr>
            <a:xfrm>
              <a:off x="1571636" y="1643050"/>
              <a:ext cx="6298673"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42910" y="2071678"/>
            <a:ext cx="7772400" cy="1470025"/>
          </a:xfrm>
        </p:spPr>
        <p:txBody>
          <a:bodyPr>
            <a:normAutofit/>
          </a:bodyPr>
          <a:lstStyle/>
          <a:p>
            <a:r>
              <a:rPr lang="fr-FR" sz="4000" b="1" dirty="0" smtClean="0">
                <a:latin typeface="Comic Sans MS" pitchFamily="66" charset="0"/>
              </a:rPr>
              <a:t>OBJECTIFS  SPECIFIQUES</a:t>
            </a:r>
            <a:endParaRPr lang="fr-FR" sz="4000" b="1" dirty="0">
              <a:latin typeface="Comic Sans MS" pitchFamily="66" charset="0"/>
            </a:endParaRPr>
          </a:p>
        </p:txBody>
      </p:sp>
      <p:sp>
        <p:nvSpPr>
          <p:cNvPr id="3" name="Sous-titre 2"/>
          <p:cNvSpPr>
            <a:spLocks noGrp="1"/>
          </p:cNvSpPr>
          <p:nvPr>
            <p:ph type="subTitle" idx="1"/>
          </p:nvPr>
        </p:nvSpPr>
        <p:spPr>
          <a:xfrm>
            <a:off x="1571604" y="3571876"/>
            <a:ext cx="6400800" cy="1752600"/>
          </a:xfrm>
        </p:spPr>
        <p:txBody>
          <a:bodyPr>
            <a:noAutofit/>
          </a:bodyPr>
          <a:lstStyle/>
          <a:p>
            <a:r>
              <a:rPr lang="fr-FR" sz="2400" b="1" dirty="0" smtClean="0">
                <a:solidFill>
                  <a:schemeClr val="tx1"/>
                </a:solidFill>
                <a:latin typeface="Comic Sans MS" pitchFamily="66" charset="0"/>
              </a:rPr>
              <a:t>Répondre au défi que pose une population vieillissante dans le domaine de l’éducation</a:t>
            </a:r>
          </a:p>
          <a:p>
            <a:endParaRPr lang="fr-FR" sz="2400" b="1" dirty="0" smtClean="0">
              <a:solidFill>
                <a:schemeClr val="tx1"/>
              </a:solidFill>
              <a:latin typeface="Comic Sans MS" pitchFamily="66" charset="0"/>
            </a:endParaRPr>
          </a:p>
          <a:p>
            <a:r>
              <a:rPr lang="fr-FR" sz="2400" b="1" dirty="0" smtClean="0">
                <a:solidFill>
                  <a:schemeClr val="tx1"/>
                </a:solidFill>
                <a:latin typeface="Comic Sans MS" pitchFamily="66" charset="0"/>
              </a:rPr>
              <a:t>Aider à fournir aux adultes des parcours pour améliorer leurs connaissances et compétences</a:t>
            </a:r>
            <a:endParaRPr lang="fr-FR" sz="2400" b="1" dirty="0">
              <a:solidFill>
                <a:schemeClr val="tx1"/>
              </a:solidFill>
              <a:latin typeface="Comic Sans MS" pitchFamily="66" charset="0"/>
            </a:endParaRPr>
          </a:p>
        </p:txBody>
      </p:sp>
      <p:sp>
        <p:nvSpPr>
          <p:cNvPr id="7" name="Flèche courbée vers la droite 6"/>
          <p:cNvSpPr/>
          <p:nvPr/>
        </p:nvSpPr>
        <p:spPr>
          <a:xfrm>
            <a:off x="928662" y="3786190"/>
            <a:ext cx="428628" cy="2857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Flèche courbée vers la droite 7"/>
          <p:cNvSpPr/>
          <p:nvPr/>
        </p:nvSpPr>
        <p:spPr>
          <a:xfrm>
            <a:off x="928662" y="5357826"/>
            <a:ext cx="428628" cy="35719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Rectangle 8"/>
          <p:cNvSpPr/>
          <p:nvPr/>
        </p:nvSpPr>
        <p:spPr>
          <a:xfrm>
            <a:off x="2357422" y="648866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a:t>
            </a:r>
            <a:endParaRPr lang="fr-FR" sz="1400" dirty="0"/>
          </a:p>
        </p:txBody>
      </p:sp>
      <p:grpSp>
        <p:nvGrpSpPr>
          <p:cNvPr id="14" name="Groupe 13"/>
          <p:cNvGrpSpPr/>
          <p:nvPr/>
        </p:nvGrpSpPr>
        <p:grpSpPr>
          <a:xfrm>
            <a:off x="1714480" y="0"/>
            <a:ext cx="7928864" cy="2166270"/>
            <a:chOff x="1691678" y="0"/>
            <a:chExt cx="7928864" cy="2166270"/>
          </a:xfrm>
        </p:grpSpPr>
        <p:pic>
          <p:nvPicPr>
            <p:cNvPr id="11" name="Image 10" descr="logo-europe.bmp"/>
            <p:cNvPicPr>
              <a:picLocks noChangeAspect="1"/>
            </p:cNvPicPr>
            <p:nvPr/>
          </p:nvPicPr>
          <p:blipFill>
            <a:blip r:embed="rId2" cstate="print"/>
            <a:stretch>
              <a:fillRect/>
            </a:stretch>
          </p:blipFill>
          <p:spPr>
            <a:xfrm>
              <a:off x="1691678" y="0"/>
              <a:ext cx="5777712" cy="1961541"/>
            </a:xfrm>
            <a:prstGeom prst="rect">
              <a:avLst/>
            </a:prstGeom>
          </p:spPr>
        </p:pic>
        <p:pic>
          <p:nvPicPr>
            <p:cNvPr id="12" name="Image 11" descr="Sans titre1.jpg"/>
            <p:cNvPicPr>
              <a:picLocks noChangeAspect="1"/>
            </p:cNvPicPr>
            <p:nvPr/>
          </p:nvPicPr>
          <p:blipFill>
            <a:blip r:embed="rId3" cstate="print"/>
            <a:stretch>
              <a:fillRect/>
            </a:stretch>
          </p:blipFill>
          <p:spPr>
            <a:xfrm>
              <a:off x="1714480" y="0"/>
              <a:ext cx="3481408" cy="1050358"/>
            </a:xfrm>
            <a:prstGeom prst="rect">
              <a:avLst/>
            </a:prstGeom>
          </p:spPr>
        </p:pic>
        <p:sp>
          <p:nvSpPr>
            <p:cNvPr id="13" name="ZoneTexte 12"/>
            <p:cNvSpPr txBox="1"/>
            <p:nvPr/>
          </p:nvSpPr>
          <p:spPr>
            <a:xfrm>
              <a:off x="3089523" y="1643050"/>
              <a:ext cx="6531019"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8596" y="2000240"/>
            <a:ext cx="7772400" cy="1470025"/>
          </a:xfrm>
        </p:spPr>
        <p:txBody>
          <a:bodyPr>
            <a:normAutofit/>
          </a:bodyPr>
          <a:lstStyle/>
          <a:p>
            <a:r>
              <a:rPr lang="fr-FR" sz="3600" b="1" dirty="0" smtClean="0">
                <a:latin typeface="Comic Sans MS" pitchFamily="66" charset="0"/>
              </a:rPr>
              <a:t>OBJECTIFS OPERATIONNELS</a:t>
            </a:r>
            <a:endParaRPr lang="fr-FR" sz="3600" b="1" dirty="0">
              <a:latin typeface="Comic Sans MS" pitchFamily="66" charset="0"/>
            </a:endParaRPr>
          </a:p>
        </p:txBody>
      </p:sp>
      <p:sp>
        <p:nvSpPr>
          <p:cNvPr id="3" name="Sous-titre 2"/>
          <p:cNvSpPr>
            <a:spLocks noGrp="1"/>
          </p:cNvSpPr>
          <p:nvPr>
            <p:ph type="subTitle" idx="1"/>
          </p:nvPr>
        </p:nvSpPr>
        <p:spPr>
          <a:xfrm>
            <a:off x="785786" y="3643314"/>
            <a:ext cx="9715568" cy="1709734"/>
          </a:xfrm>
        </p:spPr>
        <p:txBody>
          <a:bodyPr>
            <a:noAutofit/>
          </a:bodyPr>
          <a:lstStyle/>
          <a:p>
            <a:pPr algn="l"/>
            <a:r>
              <a:rPr lang="fr-FR" sz="2400" b="1" dirty="0" smtClean="0">
                <a:solidFill>
                  <a:schemeClr val="tx1"/>
                </a:solidFill>
                <a:latin typeface="Comic Sans MS" pitchFamily="66" charset="0"/>
              </a:rPr>
              <a:t>Améliorer la qualité et l’accessibilité </a:t>
            </a:r>
          </a:p>
          <a:p>
            <a:pPr algn="l"/>
            <a:r>
              <a:rPr lang="fr-FR" sz="2400" b="1" dirty="0" smtClean="0">
                <a:solidFill>
                  <a:schemeClr val="tx1"/>
                </a:solidFill>
                <a:latin typeface="Comic Sans MS" pitchFamily="66" charset="0"/>
              </a:rPr>
              <a:t>de la mobilité des adultes concernés par</a:t>
            </a:r>
          </a:p>
          <a:p>
            <a:pPr algn="l"/>
            <a:r>
              <a:rPr lang="fr-FR" sz="2400" b="1" dirty="0" smtClean="0">
                <a:solidFill>
                  <a:schemeClr val="tx1"/>
                </a:solidFill>
                <a:latin typeface="Comic Sans MS" pitchFamily="66" charset="0"/>
              </a:rPr>
              <a:t>la formation professionnelle dans toute </a:t>
            </a:r>
          </a:p>
          <a:p>
            <a:pPr algn="l"/>
            <a:r>
              <a:rPr lang="fr-FR" sz="2400" b="1" dirty="0" smtClean="0">
                <a:solidFill>
                  <a:schemeClr val="tx1"/>
                </a:solidFill>
                <a:latin typeface="Comic Sans MS" pitchFamily="66" charset="0"/>
              </a:rPr>
              <a:t>l’Europe de manière à soutenir la mobilité </a:t>
            </a:r>
          </a:p>
          <a:p>
            <a:pPr algn="l"/>
            <a:r>
              <a:rPr lang="fr-FR" sz="2400" b="1" dirty="0" smtClean="0">
                <a:solidFill>
                  <a:schemeClr val="tx1"/>
                </a:solidFill>
                <a:latin typeface="Comic Sans MS" pitchFamily="66" charset="0"/>
              </a:rPr>
              <a:t>d’au moins 7000 personnes par an au plus tard</a:t>
            </a:r>
          </a:p>
          <a:p>
            <a:pPr algn="l"/>
            <a:r>
              <a:rPr lang="fr-FR" sz="2400" b="1" dirty="0" smtClean="0">
                <a:solidFill>
                  <a:schemeClr val="tx1"/>
                </a:solidFill>
                <a:latin typeface="Comic Sans MS" pitchFamily="66" charset="0"/>
              </a:rPr>
              <a:t>en 2013</a:t>
            </a:r>
            <a:endParaRPr lang="fr-FR" sz="2400" b="1" dirty="0">
              <a:solidFill>
                <a:schemeClr val="tx1"/>
              </a:solidFill>
              <a:latin typeface="Comic Sans MS" pitchFamily="66" charset="0"/>
            </a:endParaRPr>
          </a:p>
        </p:txBody>
      </p:sp>
      <p:sp>
        <p:nvSpPr>
          <p:cNvPr id="6" name="Flèche courbée vers la droite 5"/>
          <p:cNvSpPr/>
          <p:nvPr/>
        </p:nvSpPr>
        <p:spPr>
          <a:xfrm>
            <a:off x="142844" y="2857496"/>
            <a:ext cx="500034" cy="92869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Rectangle 6"/>
          <p:cNvSpPr/>
          <p:nvPr/>
        </p:nvSpPr>
        <p:spPr>
          <a:xfrm>
            <a:off x="2357422" y="648866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a:t>
            </a:r>
            <a:endParaRPr lang="fr-FR" sz="1400" dirty="0"/>
          </a:p>
        </p:txBody>
      </p:sp>
      <p:grpSp>
        <p:nvGrpSpPr>
          <p:cNvPr id="8" name="Groupe 7"/>
          <p:cNvGrpSpPr/>
          <p:nvPr/>
        </p:nvGrpSpPr>
        <p:grpSpPr>
          <a:xfrm>
            <a:off x="1785918" y="0"/>
            <a:ext cx="7870309" cy="2166270"/>
            <a:chOff x="0" y="0"/>
            <a:chExt cx="7870309" cy="2166270"/>
          </a:xfrm>
        </p:grpSpPr>
        <p:pic>
          <p:nvPicPr>
            <p:cNvPr id="9" name="Image 8"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10" name="Image 9"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1" name="ZoneTexte 10"/>
            <p:cNvSpPr txBox="1"/>
            <p:nvPr/>
          </p:nvSpPr>
          <p:spPr>
            <a:xfrm>
              <a:off x="1571636" y="1643050"/>
              <a:ext cx="6298673"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3600" b="1" dirty="0" smtClean="0">
                <a:latin typeface="Comic Sans MS" pitchFamily="66" charset="0"/>
              </a:rPr>
              <a:t>Objectifs opérationnels</a:t>
            </a:r>
            <a:endParaRPr lang="fr-FR" sz="3600" b="1" dirty="0">
              <a:latin typeface="Comic Sans MS" pitchFamily="66" charset="0"/>
            </a:endParaRPr>
          </a:p>
        </p:txBody>
      </p:sp>
      <p:sp>
        <p:nvSpPr>
          <p:cNvPr id="3" name="Sous-titre 2"/>
          <p:cNvSpPr>
            <a:spLocks noGrp="1"/>
          </p:cNvSpPr>
          <p:nvPr>
            <p:ph type="subTitle" idx="1"/>
          </p:nvPr>
        </p:nvSpPr>
        <p:spPr>
          <a:xfrm>
            <a:off x="1763688" y="3789040"/>
            <a:ext cx="6400800" cy="1752600"/>
          </a:xfrm>
        </p:spPr>
        <p:txBody>
          <a:bodyPr>
            <a:noAutofit/>
          </a:bodyPr>
          <a:lstStyle/>
          <a:p>
            <a:r>
              <a:rPr lang="fr-FR" sz="2400" b="1" dirty="0" smtClean="0">
                <a:solidFill>
                  <a:schemeClr val="tx1"/>
                </a:solidFill>
                <a:latin typeface="Comic Sans MS" pitchFamily="66" charset="0"/>
              </a:rPr>
              <a:t>Accroître le nombre d’apprenants adultes à 25000 d’ici 2013 et améliorer la qualité de leurs expériences</a:t>
            </a:r>
            <a:endParaRPr lang="fr-FR" sz="2400" b="1" dirty="0">
              <a:solidFill>
                <a:schemeClr val="tx1"/>
              </a:solidFill>
              <a:latin typeface="Comic Sans MS" pitchFamily="66" charset="0"/>
            </a:endParaRPr>
          </a:p>
        </p:txBody>
      </p:sp>
      <p:sp>
        <p:nvSpPr>
          <p:cNvPr id="6" name="Rectangle 5"/>
          <p:cNvSpPr/>
          <p:nvPr/>
        </p:nvSpPr>
        <p:spPr>
          <a:xfrm>
            <a:off x="2571736" y="648866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  </a:t>
            </a:r>
            <a:endParaRPr lang="fr-FR" sz="1400" dirty="0"/>
          </a:p>
        </p:txBody>
      </p:sp>
      <p:grpSp>
        <p:nvGrpSpPr>
          <p:cNvPr id="4" name="Groupe 6"/>
          <p:cNvGrpSpPr/>
          <p:nvPr/>
        </p:nvGrpSpPr>
        <p:grpSpPr>
          <a:xfrm>
            <a:off x="1785918" y="0"/>
            <a:ext cx="7870309" cy="2166270"/>
            <a:chOff x="0" y="0"/>
            <a:chExt cx="7870309" cy="2166270"/>
          </a:xfrm>
        </p:grpSpPr>
        <p:pic>
          <p:nvPicPr>
            <p:cNvPr id="8" name="Image 7"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0" name="ZoneTexte 9"/>
            <p:cNvSpPr txBox="1"/>
            <p:nvPr/>
          </p:nvSpPr>
          <p:spPr>
            <a:xfrm>
              <a:off x="1571636" y="1643050"/>
              <a:ext cx="6298673"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sp>
        <p:nvSpPr>
          <p:cNvPr id="11" name="Flèche courbée vers la droite 10"/>
          <p:cNvSpPr/>
          <p:nvPr/>
        </p:nvSpPr>
        <p:spPr>
          <a:xfrm>
            <a:off x="1142976" y="3071810"/>
            <a:ext cx="571504" cy="92869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3600" b="1" dirty="0" smtClean="0">
                <a:latin typeface="Comic Sans MS" pitchFamily="66" charset="0"/>
              </a:rPr>
              <a:t>Objectifs opérationnels</a:t>
            </a:r>
            <a:endParaRPr lang="fr-FR" sz="3600" b="1" dirty="0">
              <a:latin typeface="Comic Sans MS" pitchFamily="66" charset="0"/>
            </a:endParaRPr>
          </a:p>
        </p:txBody>
      </p:sp>
      <p:sp>
        <p:nvSpPr>
          <p:cNvPr id="3" name="Sous-titre 2"/>
          <p:cNvSpPr>
            <a:spLocks noGrp="1"/>
          </p:cNvSpPr>
          <p:nvPr>
            <p:ph type="subTitle" idx="1"/>
          </p:nvPr>
        </p:nvSpPr>
        <p:spPr>
          <a:xfrm>
            <a:off x="1619672" y="4005064"/>
            <a:ext cx="6400800" cy="1752600"/>
          </a:xfrm>
        </p:spPr>
        <p:txBody>
          <a:bodyPr>
            <a:noAutofit/>
          </a:bodyPr>
          <a:lstStyle/>
          <a:p>
            <a:r>
              <a:rPr lang="fr-FR" sz="2400" b="1" dirty="0" smtClean="0">
                <a:solidFill>
                  <a:schemeClr val="tx1"/>
                </a:solidFill>
                <a:latin typeface="Comic Sans MS" pitchFamily="66" charset="0"/>
              </a:rPr>
              <a:t>Mettre au point des pratiques novatrices de gestion et d’éducation des adultes et populariser leur application</a:t>
            </a:r>
            <a:endParaRPr lang="fr-FR" sz="2400" b="1" dirty="0">
              <a:solidFill>
                <a:schemeClr val="tx1"/>
              </a:solidFill>
              <a:latin typeface="Comic Sans MS" pitchFamily="66" charset="0"/>
            </a:endParaRPr>
          </a:p>
        </p:txBody>
      </p:sp>
      <p:sp>
        <p:nvSpPr>
          <p:cNvPr id="6" name="Rectangle 5"/>
          <p:cNvSpPr/>
          <p:nvPr/>
        </p:nvSpPr>
        <p:spPr>
          <a:xfrm>
            <a:off x="2571736" y="648866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  </a:t>
            </a:r>
            <a:endParaRPr lang="fr-FR" sz="1400" dirty="0"/>
          </a:p>
        </p:txBody>
      </p:sp>
      <p:grpSp>
        <p:nvGrpSpPr>
          <p:cNvPr id="4" name="Groupe 6"/>
          <p:cNvGrpSpPr/>
          <p:nvPr/>
        </p:nvGrpSpPr>
        <p:grpSpPr>
          <a:xfrm>
            <a:off x="1785918" y="0"/>
            <a:ext cx="7870309" cy="2166270"/>
            <a:chOff x="0" y="0"/>
            <a:chExt cx="7870309" cy="2166270"/>
          </a:xfrm>
        </p:grpSpPr>
        <p:pic>
          <p:nvPicPr>
            <p:cNvPr id="8" name="Image 7"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0" name="ZoneTexte 9"/>
            <p:cNvSpPr txBox="1"/>
            <p:nvPr/>
          </p:nvSpPr>
          <p:spPr>
            <a:xfrm>
              <a:off x="1571636" y="1643050"/>
              <a:ext cx="6298673"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sp>
        <p:nvSpPr>
          <p:cNvPr id="12" name="Flèche courbée vers la droite 11"/>
          <p:cNvSpPr/>
          <p:nvPr/>
        </p:nvSpPr>
        <p:spPr>
          <a:xfrm>
            <a:off x="1214414" y="3071810"/>
            <a:ext cx="500034" cy="92869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71472" y="2071678"/>
            <a:ext cx="7772400" cy="1470025"/>
          </a:xfrm>
        </p:spPr>
        <p:txBody>
          <a:bodyPr/>
          <a:lstStyle/>
          <a:p>
            <a:r>
              <a:rPr lang="fr-FR" b="1" dirty="0" smtClean="0">
                <a:latin typeface="Comic Sans MS" pitchFamily="66" charset="0"/>
              </a:rPr>
              <a:t>SOMMAIRE</a:t>
            </a:r>
            <a:endParaRPr lang="fr-FR" b="1" dirty="0">
              <a:latin typeface="Comic Sans MS" pitchFamily="66" charset="0"/>
            </a:endParaRPr>
          </a:p>
        </p:txBody>
      </p:sp>
      <p:sp>
        <p:nvSpPr>
          <p:cNvPr id="6" name="Rectangle 5"/>
          <p:cNvSpPr/>
          <p:nvPr/>
        </p:nvSpPr>
        <p:spPr>
          <a:xfrm>
            <a:off x="2571736" y="648866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  </a:t>
            </a:r>
            <a:endParaRPr lang="fr-FR" sz="1400" dirty="0"/>
          </a:p>
        </p:txBody>
      </p:sp>
      <p:grpSp>
        <p:nvGrpSpPr>
          <p:cNvPr id="7" name="Groupe 6"/>
          <p:cNvGrpSpPr/>
          <p:nvPr/>
        </p:nvGrpSpPr>
        <p:grpSpPr>
          <a:xfrm>
            <a:off x="1785918" y="0"/>
            <a:ext cx="8156251" cy="2309146"/>
            <a:chOff x="0" y="0"/>
            <a:chExt cx="8156251" cy="2309146"/>
          </a:xfrm>
        </p:grpSpPr>
        <p:pic>
          <p:nvPicPr>
            <p:cNvPr id="8" name="Image 7"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0" name="ZoneTexte 9"/>
            <p:cNvSpPr txBox="1"/>
            <p:nvPr/>
          </p:nvSpPr>
          <p:spPr>
            <a:xfrm>
              <a:off x="1571636" y="1785926"/>
              <a:ext cx="6584615"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sp>
        <p:nvSpPr>
          <p:cNvPr id="11" name="Rectangle 10"/>
          <p:cNvSpPr/>
          <p:nvPr/>
        </p:nvSpPr>
        <p:spPr>
          <a:xfrm>
            <a:off x="1357290" y="3429000"/>
            <a:ext cx="7358114" cy="2954655"/>
          </a:xfrm>
          <a:prstGeom prst="rect">
            <a:avLst/>
          </a:prstGeom>
        </p:spPr>
        <p:txBody>
          <a:bodyPr wrap="square">
            <a:spAutoFit/>
          </a:bodyPr>
          <a:lstStyle/>
          <a:p>
            <a:r>
              <a:rPr lang="fr-FR" sz="2400" dirty="0" smtClean="0">
                <a:solidFill>
                  <a:schemeClr val="accent1">
                    <a:lumMod val="75000"/>
                  </a:schemeClr>
                </a:solidFill>
                <a:latin typeface="Comic Sans MS" pitchFamily="66" charset="0"/>
              </a:rPr>
              <a:t>           </a:t>
            </a:r>
            <a:r>
              <a:rPr lang="fr-FR" sz="2400" b="1" dirty="0" smtClean="0">
                <a:latin typeface="Comic Sans MS" pitchFamily="66" charset="0"/>
              </a:rPr>
              <a:t>Présentation des partenaires</a:t>
            </a:r>
            <a:br>
              <a:rPr lang="fr-FR" sz="2400" b="1" dirty="0" smtClean="0">
                <a:latin typeface="Comic Sans MS" pitchFamily="66" charset="0"/>
              </a:rPr>
            </a:br>
            <a:r>
              <a:rPr lang="fr-FR" sz="2400" b="1" dirty="0" smtClean="0">
                <a:latin typeface="Comic Sans MS" pitchFamily="66" charset="0"/>
              </a:rPr>
              <a:t/>
            </a:r>
            <a:br>
              <a:rPr lang="fr-FR" sz="2400" b="1" dirty="0" smtClean="0">
                <a:latin typeface="Comic Sans MS" pitchFamily="66" charset="0"/>
              </a:rPr>
            </a:br>
            <a:r>
              <a:rPr lang="fr-FR" sz="2400" b="1" dirty="0" smtClean="0">
                <a:latin typeface="Comic Sans MS" pitchFamily="66" charset="0"/>
              </a:rPr>
              <a:t>        Notre projet et ses objectifs</a:t>
            </a:r>
            <a:br>
              <a:rPr lang="fr-FR" sz="2400" b="1" dirty="0" smtClean="0">
                <a:latin typeface="Comic Sans MS" pitchFamily="66" charset="0"/>
              </a:rPr>
            </a:br>
            <a:r>
              <a:rPr lang="fr-FR" sz="2400" b="1" dirty="0" smtClean="0">
                <a:latin typeface="Comic Sans MS" pitchFamily="66" charset="0"/>
              </a:rPr>
              <a:t/>
            </a:r>
            <a:br>
              <a:rPr lang="fr-FR" sz="2400" b="1" dirty="0" smtClean="0">
                <a:latin typeface="Comic Sans MS" pitchFamily="66" charset="0"/>
              </a:rPr>
            </a:br>
            <a:r>
              <a:rPr lang="fr-FR" sz="2400" b="1" dirty="0" smtClean="0">
                <a:latin typeface="Comic Sans MS" pitchFamily="66" charset="0"/>
              </a:rPr>
              <a:t>        Le partenariat éducatif Grundtvig</a:t>
            </a:r>
            <a:br>
              <a:rPr lang="fr-FR" sz="2400" b="1" dirty="0" smtClean="0">
                <a:latin typeface="Comic Sans MS" pitchFamily="66" charset="0"/>
              </a:rPr>
            </a:br>
            <a:r>
              <a:rPr lang="fr-FR" sz="2400" b="1" dirty="0" smtClean="0">
                <a:latin typeface="Comic Sans MS" pitchFamily="66" charset="0"/>
              </a:rPr>
              <a:t/>
            </a:r>
            <a:br>
              <a:rPr lang="fr-FR" sz="2400" b="1" dirty="0" smtClean="0">
                <a:latin typeface="Comic Sans MS" pitchFamily="66" charset="0"/>
              </a:rPr>
            </a:br>
            <a:r>
              <a:rPr lang="fr-FR" sz="2400" b="1" dirty="0" smtClean="0">
                <a:latin typeface="Comic Sans MS" pitchFamily="66" charset="0"/>
              </a:rPr>
              <a:t>                 Actions visées</a:t>
            </a:r>
            <a:r>
              <a:rPr lang="fr-FR" dirty="0" smtClean="0">
                <a:latin typeface="Comic Sans MS" pitchFamily="66" charset="0"/>
              </a:rPr>
              <a:t/>
            </a:r>
            <a:br>
              <a:rPr lang="fr-FR" dirty="0" smtClean="0">
                <a:latin typeface="Comic Sans MS" pitchFamily="66" charset="0"/>
              </a:rPr>
            </a:br>
            <a:endParaRPr lang="fr-FR" dirty="0"/>
          </a:p>
        </p:txBody>
      </p:sp>
      <p:sp>
        <p:nvSpPr>
          <p:cNvPr id="12" name="Flèche droite rayée 11"/>
          <p:cNvSpPr/>
          <p:nvPr/>
        </p:nvSpPr>
        <p:spPr>
          <a:xfrm>
            <a:off x="1714480" y="3500438"/>
            <a:ext cx="357190" cy="41319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droite rayée 12"/>
          <p:cNvSpPr/>
          <p:nvPr/>
        </p:nvSpPr>
        <p:spPr>
          <a:xfrm>
            <a:off x="1714480" y="4214818"/>
            <a:ext cx="357190" cy="41319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droite rayée 13"/>
          <p:cNvSpPr/>
          <p:nvPr/>
        </p:nvSpPr>
        <p:spPr>
          <a:xfrm>
            <a:off x="1714480" y="4929198"/>
            <a:ext cx="357190" cy="41319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riangle isocèle 14"/>
          <p:cNvSpPr/>
          <p:nvPr/>
        </p:nvSpPr>
        <p:spPr>
          <a:xfrm>
            <a:off x="3286116" y="5643578"/>
            <a:ext cx="285752" cy="34289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71736" y="648866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  </a:t>
            </a:r>
            <a:endParaRPr lang="fr-FR" sz="1400" dirty="0"/>
          </a:p>
        </p:txBody>
      </p:sp>
      <p:grpSp>
        <p:nvGrpSpPr>
          <p:cNvPr id="4" name="Groupe 6"/>
          <p:cNvGrpSpPr/>
          <p:nvPr/>
        </p:nvGrpSpPr>
        <p:grpSpPr>
          <a:xfrm>
            <a:off x="1714480" y="0"/>
            <a:ext cx="7870309" cy="2166270"/>
            <a:chOff x="0" y="0"/>
            <a:chExt cx="7870309" cy="2166270"/>
          </a:xfrm>
        </p:grpSpPr>
        <p:pic>
          <p:nvPicPr>
            <p:cNvPr id="8" name="Image 7"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0" name="ZoneTexte 9"/>
            <p:cNvSpPr txBox="1"/>
            <p:nvPr/>
          </p:nvSpPr>
          <p:spPr>
            <a:xfrm>
              <a:off x="1571636" y="1643050"/>
              <a:ext cx="6298673"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sp>
        <p:nvSpPr>
          <p:cNvPr id="11" name="Rectangle 10"/>
          <p:cNvSpPr/>
          <p:nvPr/>
        </p:nvSpPr>
        <p:spPr>
          <a:xfrm>
            <a:off x="1403648" y="2708920"/>
            <a:ext cx="8786874" cy="2062103"/>
          </a:xfrm>
          <a:prstGeom prst="rect">
            <a:avLst/>
          </a:prstGeom>
        </p:spPr>
        <p:txBody>
          <a:bodyPr wrap="square">
            <a:spAutoFit/>
          </a:bodyPr>
          <a:lstStyle/>
          <a:p>
            <a:r>
              <a:rPr lang="fr-FR" sz="3200" b="1" dirty="0" smtClean="0">
                <a:solidFill>
                  <a:schemeClr val="accent1">
                    <a:lumMod val="75000"/>
                  </a:schemeClr>
                </a:solidFill>
                <a:latin typeface="Comic Sans MS" pitchFamily="66" charset="0"/>
              </a:rPr>
              <a:t>              </a:t>
            </a:r>
            <a:r>
              <a:rPr lang="fr-FR" sz="2400" b="1" dirty="0" smtClean="0">
                <a:latin typeface="Comic Sans MS" pitchFamily="66" charset="0"/>
              </a:rPr>
              <a:t>Améliorer la qualité et le</a:t>
            </a:r>
          </a:p>
          <a:p>
            <a:r>
              <a:rPr lang="fr-FR" sz="2400" b="1" dirty="0" smtClean="0">
                <a:latin typeface="Comic Sans MS" pitchFamily="66" charset="0"/>
              </a:rPr>
              <a:t>              volume de la coopération entre les              </a:t>
            </a:r>
          </a:p>
          <a:p>
            <a:r>
              <a:rPr lang="fr-FR" sz="2400" b="1" dirty="0" smtClean="0">
                <a:latin typeface="Comic Sans MS" pitchFamily="66" charset="0"/>
              </a:rPr>
              <a:t>              organisations concernées par </a:t>
            </a:r>
          </a:p>
          <a:p>
            <a:r>
              <a:rPr lang="fr-FR" sz="2400" b="1" dirty="0" smtClean="0">
                <a:latin typeface="Comic Sans MS" pitchFamily="66" charset="0"/>
              </a:rPr>
              <a:t>              l’éducation des adultes dans   </a:t>
            </a:r>
          </a:p>
          <a:p>
            <a:r>
              <a:rPr lang="fr-FR" sz="2400" b="1" dirty="0" smtClean="0">
                <a:latin typeface="Comic Sans MS" pitchFamily="66" charset="0"/>
              </a:rPr>
              <a:t>              toute l’Europe</a:t>
            </a:r>
            <a:endParaRPr lang="fr-FR" sz="2400" dirty="0"/>
          </a:p>
        </p:txBody>
      </p:sp>
      <p:grpSp>
        <p:nvGrpSpPr>
          <p:cNvPr id="26626" name="Group 2"/>
          <p:cNvGrpSpPr>
            <a:grpSpLocks/>
          </p:cNvGrpSpPr>
          <p:nvPr/>
        </p:nvGrpSpPr>
        <p:grpSpPr bwMode="auto">
          <a:xfrm>
            <a:off x="467544" y="3140968"/>
            <a:ext cx="2286016" cy="1428760"/>
            <a:chOff x="1632" y="1248"/>
            <a:chExt cx="2682" cy="2286"/>
          </a:xfrm>
        </p:grpSpPr>
        <p:sp>
          <p:nvSpPr>
            <p:cNvPr id="26627" name="Gea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vert="horz" wrap="square" lIns="91440" tIns="45720" rIns="91440" bIns="45720" numCol="1" anchor="t" anchorCtr="0" compatLnSpc="1">
              <a:prstTxWarp prst="textNoShape">
                <a:avLst/>
              </a:prstTxWarp>
              <a:flatTx/>
            </a:bodyPr>
            <a:lstStyle/>
            <a:p>
              <a:endParaRPr lang="fr-FR"/>
            </a:p>
          </p:txBody>
        </p:sp>
        <p:sp>
          <p:nvSpPr>
            <p:cNvPr id="26628" name="AutoShape 4"/>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vert="horz" wrap="square" lIns="91440" tIns="45720" rIns="91440" bIns="45720" numCol="1" anchor="t" anchorCtr="0" compatLnSpc="1">
              <a:prstTxWarp prst="textNoShape">
                <a:avLst/>
              </a:prstTxWarp>
              <a:flatTx/>
            </a:bodyPr>
            <a:lstStyle/>
            <a:p>
              <a:endParaRPr lang="fr-FR"/>
            </a:p>
          </p:txBody>
        </p:sp>
        <p:sp>
          <p:nvSpPr>
            <p:cNvPr id="26629" name="AutoShape 5"/>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vert="horz" wrap="square" lIns="91440" tIns="45720" rIns="91440" bIns="45720" numCol="1" anchor="t" anchorCtr="0" compatLnSpc="1">
              <a:prstTxWarp prst="textNoShape">
                <a:avLst/>
              </a:prstTxWarp>
              <a:flatTx/>
            </a:bodyPr>
            <a:lstStyle/>
            <a:p>
              <a:endParaRPr lang="fr-F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286124"/>
            <a:ext cx="9144000" cy="1541463"/>
          </a:xfrm>
        </p:spPr>
        <p:txBody>
          <a:bodyPr>
            <a:normAutofit fontScale="90000"/>
          </a:bodyPr>
          <a:lstStyle/>
          <a:p>
            <a:pPr algn="l"/>
            <a:r>
              <a:rPr lang="fr-FR" sz="2700" b="1" dirty="0" smtClean="0">
                <a:latin typeface="Comic Sans MS" pitchFamily="66" charset="0"/>
              </a:rPr>
              <a:t>Aider les personnes appartenant à des groupes sociaux vulnérables et vivant dans des contextes sociaux marginaux en particulier les personnes sorties du monde du travail et celles qui ont abandonné leurs études sans qualification de base afin de leur donner des solutions alternatives pour accéder à une formation pour Adultes</a:t>
            </a:r>
            <a:r>
              <a:rPr lang="fr-FR" sz="3100" b="1" dirty="0" smtClean="0">
                <a:latin typeface="Comic Sans MS" pitchFamily="66" charset="0"/>
              </a:rPr>
              <a:t/>
            </a:r>
            <a:br>
              <a:rPr lang="fr-FR" sz="3100" b="1" dirty="0" smtClean="0">
                <a:latin typeface="Comic Sans MS" pitchFamily="66" charset="0"/>
              </a:rPr>
            </a:br>
            <a:endParaRPr lang="fr-FR" sz="3100" dirty="0"/>
          </a:p>
        </p:txBody>
      </p:sp>
      <p:sp>
        <p:nvSpPr>
          <p:cNvPr id="6" name="Rectangle 5"/>
          <p:cNvSpPr/>
          <p:nvPr/>
        </p:nvSpPr>
        <p:spPr>
          <a:xfrm>
            <a:off x="2571736" y="648866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  </a:t>
            </a:r>
            <a:endParaRPr lang="fr-FR" sz="1400" dirty="0"/>
          </a:p>
        </p:txBody>
      </p:sp>
      <p:grpSp>
        <p:nvGrpSpPr>
          <p:cNvPr id="4" name="Groupe 6"/>
          <p:cNvGrpSpPr/>
          <p:nvPr/>
        </p:nvGrpSpPr>
        <p:grpSpPr>
          <a:xfrm>
            <a:off x="1785918" y="0"/>
            <a:ext cx="7870309" cy="2166270"/>
            <a:chOff x="0" y="0"/>
            <a:chExt cx="7870309" cy="2166270"/>
          </a:xfrm>
        </p:grpSpPr>
        <p:pic>
          <p:nvPicPr>
            <p:cNvPr id="8" name="Image 7"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0" name="ZoneTexte 9"/>
            <p:cNvSpPr txBox="1"/>
            <p:nvPr/>
          </p:nvSpPr>
          <p:spPr>
            <a:xfrm>
              <a:off x="1571636" y="1643050"/>
              <a:ext cx="6298673"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59632" y="3356992"/>
            <a:ext cx="9929882" cy="1470025"/>
          </a:xfrm>
        </p:spPr>
        <p:txBody>
          <a:bodyPr>
            <a:noAutofit/>
          </a:bodyPr>
          <a:lstStyle/>
          <a:p>
            <a:pPr algn="l"/>
            <a:r>
              <a:rPr lang="fr-FR" sz="2800" b="1" dirty="0" smtClean="0">
                <a:solidFill>
                  <a:schemeClr val="accent1">
                    <a:lumMod val="75000"/>
                  </a:schemeClr>
                </a:solidFill>
                <a:latin typeface="Comic Sans MS" pitchFamily="66" charset="0"/>
              </a:rPr>
              <a:t>        </a:t>
            </a:r>
            <a:r>
              <a:rPr lang="fr-FR" sz="2400" b="1" dirty="0" smtClean="0">
                <a:latin typeface="Comic Sans MS" pitchFamily="66" charset="0"/>
              </a:rPr>
              <a:t>Faciliter les pratiques innovantes   </a:t>
            </a:r>
            <a:br>
              <a:rPr lang="fr-FR" sz="2400" b="1" dirty="0" smtClean="0">
                <a:latin typeface="Comic Sans MS" pitchFamily="66" charset="0"/>
              </a:rPr>
            </a:br>
            <a:r>
              <a:rPr lang="fr-FR" sz="2400" b="1" dirty="0" smtClean="0">
                <a:latin typeface="Comic Sans MS" pitchFamily="66" charset="0"/>
              </a:rPr>
              <a:t>        dans le domaine de l’éducation</a:t>
            </a:r>
            <a:br>
              <a:rPr lang="fr-FR" sz="2400" b="1" dirty="0" smtClean="0">
                <a:latin typeface="Comic Sans MS" pitchFamily="66" charset="0"/>
              </a:rPr>
            </a:br>
            <a:r>
              <a:rPr lang="fr-FR" sz="2400" b="1" dirty="0" smtClean="0">
                <a:latin typeface="Comic Sans MS" pitchFamily="66" charset="0"/>
              </a:rPr>
              <a:t>        des adultes ainsi que leur transfert</a:t>
            </a:r>
            <a:br>
              <a:rPr lang="fr-FR" sz="2400" b="1" dirty="0" smtClean="0">
                <a:latin typeface="Comic Sans MS" pitchFamily="66" charset="0"/>
              </a:rPr>
            </a:br>
            <a:r>
              <a:rPr lang="fr-FR" sz="2400" b="1" dirty="0" smtClean="0">
                <a:latin typeface="Comic Sans MS" pitchFamily="66" charset="0"/>
              </a:rPr>
              <a:t>        notamment d’un pays participant à l’autre</a:t>
            </a:r>
            <a:br>
              <a:rPr lang="fr-FR" sz="2400" b="1" dirty="0" smtClean="0">
                <a:latin typeface="Comic Sans MS" pitchFamily="66" charset="0"/>
              </a:rPr>
            </a:br>
            <a:endParaRPr lang="fr-FR" sz="2400" dirty="0"/>
          </a:p>
        </p:txBody>
      </p:sp>
      <p:sp>
        <p:nvSpPr>
          <p:cNvPr id="6" name="Rectangle 5"/>
          <p:cNvSpPr/>
          <p:nvPr/>
        </p:nvSpPr>
        <p:spPr>
          <a:xfrm>
            <a:off x="2571736" y="648866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  </a:t>
            </a:r>
            <a:endParaRPr lang="fr-FR" sz="1400" dirty="0"/>
          </a:p>
        </p:txBody>
      </p:sp>
      <p:grpSp>
        <p:nvGrpSpPr>
          <p:cNvPr id="4" name="Groupe 6"/>
          <p:cNvGrpSpPr/>
          <p:nvPr/>
        </p:nvGrpSpPr>
        <p:grpSpPr>
          <a:xfrm>
            <a:off x="1785918" y="0"/>
            <a:ext cx="7870309" cy="2166270"/>
            <a:chOff x="0" y="0"/>
            <a:chExt cx="7870309" cy="2166270"/>
          </a:xfrm>
        </p:grpSpPr>
        <p:pic>
          <p:nvPicPr>
            <p:cNvPr id="8" name="Image 7"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0" name="ZoneTexte 9"/>
            <p:cNvSpPr txBox="1"/>
            <p:nvPr/>
          </p:nvSpPr>
          <p:spPr>
            <a:xfrm>
              <a:off x="1571636" y="1643050"/>
              <a:ext cx="6298673"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pic>
        <p:nvPicPr>
          <p:cNvPr id="25602" name="Picture 2" descr="C:\Program Files\Microsoft Office\MEDIA\CAGCAT10\j0300520.gif"/>
          <p:cNvPicPr>
            <a:picLocks noChangeAspect="1" noChangeArrowheads="1" noCrop="1"/>
          </p:cNvPicPr>
          <p:nvPr/>
        </p:nvPicPr>
        <p:blipFill>
          <a:blip r:embed="rId4" cstate="print"/>
          <a:srcRect/>
          <a:stretch>
            <a:fillRect/>
          </a:stretch>
        </p:blipFill>
        <p:spPr bwMode="auto">
          <a:xfrm>
            <a:off x="323528" y="3212976"/>
            <a:ext cx="1928826" cy="165879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ctrTitle"/>
          </p:nvPr>
        </p:nvSpPr>
        <p:spPr/>
        <p:txBody>
          <a:bodyPr>
            <a:normAutofit/>
          </a:bodyPr>
          <a:lstStyle/>
          <a:p>
            <a:r>
              <a:rPr lang="fr-FR" sz="2800" b="1" dirty="0" smtClean="0">
                <a:latin typeface="Comic Sans MS" pitchFamily="66" charset="0"/>
              </a:rPr>
              <a:t>Nous devons stimuler le désir de mobilité en proposant:</a:t>
            </a:r>
            <a:endParaRPr lang="fr-FR" sz="2800" b="1" dirty="0">
              <a:latin typeface="Comic Sans MS" pitchFamily="66" charset="0"/>
            </a:endParaRPr>
          </a:p>
        </p:txBody>
      </p:sp>
      <p:sp>
        <p:nvSpPr>
          <p:cNvPr id="12" name="Sous-titre 11"/>
          <p:cNvSpPr>
            <a:spLocks noGrp="1"/>
          </p:cNvSpPr>
          <p:nvPr>
            <p:ph type="subTitle" idx="1"/>
          </p:nvPr>
        </p:nvSpPr>
        <p:spPr>
          <a:xfrm>
            <a:off x="1214414" y="3500438"/>
            <a:ext cx="6400800" cy="1752600"/>
          </a:xfrm>
        </p:spPr>
        <p:txBody>
          <a:bodyPr>
            <a:normAutofit fontScale="92500"/>
          </a:bodyPr>
          <a:lstStyle/>
          <a:p>
            <a:r>
              <a:rPr lang="fr-FR" sz="2400" b="1" dirty="0" smtClean="0">
                <a:solidFill>
                  <a:schemeClr val="tx1"/>
                </a:solidFill>
                <a:latin typeface="Comic Sans MS" pitchFamily="66" charset="0"/>
              </a:rPr>
              <a:t>-Une présentation des principaux offreurs de mobilité</a:t>
            </a:r>
          </a:p>
          <a:p>
            <a:r>
              <a:rPr lang="fr-FR" sz="2400" b="1" dirty="0" smtClean="0">
                <a:solidFill>
                  <a:schemeClr val="tx1"/>
                </a:solidFill>
                <a:latin typeface="Comic Sans MS" pitchFamily="66" charset="0"/>
              </a:rPr>
              <a:t>-L’abaissement des obstacles traditionnels</a:t>
            </a:r>
          </a:p>
          <a:p>
            <a:r>
              <a:rPr lang="fr-FR" sz="2400" b="1" dirty="0" smtClean="0">
                <a:solidFill>
                  <a:schemeClr val="tx1"/>
                </a:solidFill>
                <a:latin typeface="Comic Sans MS" pitchFamily="66" charset="0"/>
              </a:rPr>
              <a:t>-Une aide et un soutien à la mobilité</a:t>
            </a:r>
            <a:endParaRPr lang="fr-FR" sz="2400" b="1" dirty="0">
              <a:solidFill>
                <a:schemeClr val="tx1"/>
              </a:solidFill>
              <a:latin typeface="Comic Sans MS" pitchFamily="66" charset="0"/>
            </a:endParaRPr>
          </a:p>
        </p:txBody>
      </p:sp>
      <p:sp>
        <p:nvSpPr>
          <p:cNvPr id="6" name="Rectangle 5"/>
          <p:cNvSpPr/>
          <p:nvPr/>
        </p:nvSpPr>
        <p:spPr>
          <a:xfrm>
            <a:off x="2571736" y="648866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  </a:t>
            </a:r>
            <a:endParaRPr lang="fr-FR" sz="1400" dirty="0"/>
          </a:p>
        </p:txBody>
      </p:sp>
      <p:grpSp>
        <p:nvGrpSpPr>
          <p:cNvPr id="4" name="Groupe 6"/>
          <p:cNvGrpSpPr/>
          <p:nvPr/>
        </p:nvGrpSpPr>
        <p:grpSpPr>
          <a:xfrm>
            <a:off x="1785918" y="0"/>
            <a:ext cx="7870309" cy="2166270"/>
            <a:chOff x="0" y="0"/>
            <a:chExt cx="7870309" cy="2166270"/>
          </a:xfrm>
        </p:grpSpPr>
        <p:pic>
          <p:nvPicPr>
            <p:cNvPr id="8" name="Image 7"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0" name="ZoneTexte 9"/>
            <p:cNvSpPr txBox="1"/>
            <p:nvPr/>
          </p:nvSpPr>
          <p:spPr>
            <a:xfrm>
              <a:off x="1571636" y="1643050"/>
              <a:ext cx="6298673"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grpSp>
        <p:nvGrpSpPr>
          <p:cNvPr id="62466" name="Group 2"/>
          <p:cNvGrpSpPr>
            <a:grpSpLocks/>
          </p:cNvGrpSpPr>
          <p:nvPr/>
        </p:nvGrpSpPr>
        <p:grpSpPr bwMode="auto">
          <a:xfrm>
            <a:off x="0" y="5143512"/>
            <a:ext cx="2357454" cy="1428760"/>
            <a:chOff x="1632" y="1248"/>
            <a:chExt cx="2682" cy="2286"/>
          </a:xfrm>
        </p:grpSpPr>
        <p:sp>
          <p:nvSpPr>
            <p:cNvPr id="62467" name="Gea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vert="horz" wrap="square" lIns="91440" tIns="45720" rIns="91440" bIns="45720" numCol="1" anchor="t" anchorCtr="0" compatLnSpc="1">
              <a:prstTxWarp prst="textNoShape">
                <a:avLst/>
              </a:prstTxWarp>
              <a:flatTx/>
            </a:bodyPr>
            <a:lstStyle/>
            <a:p>
              <a:endParaRPr lang="fr-FR"/>
            </a:p>
          </p:txBody>
        </p:sp>
        <p:sp>
          <p:nvSpPr>
            <p:cNvPr id="62468" name="AutoShape 4"/>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vert="horz" wrap="square" lIns="91440" tIns="45720" rIns="91440" bIns="45720" numCol="1" anchor="t" anchorCtr="0" compatLnSpc="1">
              <a:prstTxWarp prst="textNoShape">
                <a:avLst/>
              </a:prstTxWarp>
              <a:flatTx/>
            </a:bodyPr>
            <a:lstStyle/>
            <a:p>
              <a:endParaRPr lang="fr-FR"/>
            </a:p>
          </p:txBody>
        </p:sp>
        <p:sp>
          <p:nvSpPr>
            <p:cNvPr id="62469" name="AutoShape 5"/>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vert="horz" wrap="square" lIns="91440" tIns="45720" rIns="91440" bIns="45720" numCol="1" anchor="t" anchorCtr="0" compatLnSpc="1">
              <a:prstTxWarp prst="textNoShape">
                <a:avLst/>
              </a:prstTxWarp>
              <a:flatTx/>
            </a:bodyPr>
            <a:lstStyle/>
            <a:p>
              <a:endParaRPr lang="fr-F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4348" y="1928802"/>
            <a:ext cx="7772400" cy="1470025"/>
          </a:xfrm>
        </p:spPr>
        <p:txBody>
          <a:bodyPr/>
          <a:lstStyle/>
          <a:p>
            <a:r>
              <a:rPr lang="fr-FR" b="1" dirty="0" smtClean="0">
                <a:latin typeface="Comic Sans MS" pitchFamily="66" charset="0"/>
              </a:rPr>
              <a:t>ACTIONS VISEES</a:t>
            </a:r>
            <a:endParaRPr lang="fr-FR" b="1" dirty="0">
              <a:latin typeface="Comic Sans MS" pitchFamily="66" charset="0"/>
            </a:endParaRPr>
          </a:p>
        </p:txBody>
      </p:sp>
      <p:sp>
        <p:nvSpPr>
          <p:cNvPr id="3" name="Sous-titre 2"/>
          <p:cNvSpPr>
            <a:spLocks noGrp="1"/>
          </p:cNvSpPr>
          <p:nvPr>
            <p:ph type="subTitle" idx="1"/>
          </p:nvPr>
        </p:nvSpPr>
        <p:spPr>
          <a:xfrm>
            <a:off x="1187624" y="3645024"/>
            <a:ext cx="7058052" cy="2643206"/>
          </a:xfrm>
        </p:spPr>
        <p:txBody>
          <a:bodyPr>
            <a:noAutofit/>
          </a:bodyPr>
          <a:lstStyle/>
          <a:p>
            <a:pPr lvl="8" algn="l"/>
            <a:r>
              <a:rPr lang="fr-FR" sz="2400" b="1" dirty="0" smtClean="0">
                <a:solidFill>
                  <a:schemeClr val="tx1"/>
                </a:solidFill>
                <a:latin typeface="Comic Sans MS" pitchFamily="66" charset="0"/>
              </a:rPr>
              <a:t>La mobilité des personnes</a:t>
            </a:r>
          </a:p>
          <a:p>
            <a:pPr lvl="8" algn="l"/>
            <a:r>
              <a:rPr lang="fr-FR" sz="2400" b="1" dirty="0" smtClean="0">
                <a:solidFill>
                  <a:schemeClr val="tx1"/>
                </a:solidFill>
                <a:latin typeface="Comic Sans MS" pitchFamily="66" charset="0"/>
              </a:rPr>
              <a:t>Les partenariats</a:t>
            </a:r>
          </a:p>
          <a:p>
            <a:pPr lvl="8"/>
            <a:endParaRPr lang="fr-FR" sz="2800" b="1" dirty="0" smtClean="0">
              <a:solidFill>
                <a:schemeClr val="tx1"/>
              </a:solidFill>
              <a:latin typeface="Comic Sans MS" pitchFamily="66" charset="0"/>
            </a:endParaRPr>
          </a:p>
          <a:p>
            <a:pPr algn="l"/>
            <a:r>
              <a:rPr lang="fr-FR" sz="2400" b="1" dirty="0" smtClean="0">
                <a:solidFill>
                  <a:schemeClr val="tx1"/>
                </a:solidFill>
                <a:latin typeface="Comic Sans MS" pitchFamily="66" charset="0"/>
              </a:rPr>
              <a:t>Les projets  multilatéraux</a:t>
            </a:r>
          </a:p>
          <a:p>
            <a:pPr algn="l"/>
            <a:r>
              <a:rPr lang="fr-FR" sz="2400" b="1" dirty="0" smtClean="0">
                <a:solidFill>
                  <a:schemeClr val="tx1"/>
                </a:solidFill>
                <a:latin typeface="Comic Sans MS" pitchFamily="66" charset="0"/>
              </a:rPr>
              <a:t>Les réseaux thématiques</a:t>
            </a:r>
            <a:endParaRPr lang="fr-FR" sz="2400" b="1" dirty="0">
              <a:solidFill>
                <a:schemeClr val="tx1"/>
              </a:solidFill>
              <a:latin typeface="Comic Sans MS" pitchFamily="66" charset="0"/>
            </a:endParaRPr>
          </a:p>
        </p:txBody>
      </p:sp>
      <p:sp>
        <p:nvSpPr>
          <p:cNvPr id="6" name="Rectangle 5"/>
          <p:cNvSpPr/>
          <p:nvPr/>
        </p:nvSpPr>
        <p:spPr>
          <a:xfrm>
            <a:off x="2214546" y="6550223"/>
            <a:ext cx="4572000" cy="307777"/>
          </a:xfrm>
          <a:prstGeom prst="rect">
            <a:avLst/>
          </a:prstGeom>
        </p:spPr>
        <p:txBody>
          <a:bodyPr>
            <a:spAutoFit/>
          </a:bodyPr>
          <a:lstStyle/>
          <a:p>
            <a:r>
              <a:rPr lang="fr-FR" sz="1400" dirty="0" smtClean="0">
                <a:solidFill>
                  <a:srgbClr val="C00000"/>
                </a:solidFill>
                <a:latin typeface="Comic Sans MS" pitchFamily="66" charset="0"/>
              </a:rPr>
              <a:t>            Droit à la formation tout au long de sa vie</a:t>
            </a:r>
            <a:endParaRPr lang="fr-FR" sz="1400" dirty="0"/>
          </a:p>
        </p:txBody>
      </p:sp>
      <p:grpSp>
        <p:nvGrpSpPr>
          <p:cNvPr id="7" name="Groupe 6"/>
          <p:cNvGrpSpPr/>
          <p:nvPr/>
        </p:nvGrpSpPr>
        <p:grpSpPr>
          <a:xfrm>
            <a:off x="1785918" y="0"/>
            <a:ext cx="7870309" cy="2166270"/>
            <a:chOff x="0" y="0"/>
            <a:chExt cx="7870309" cy="2166270"/>
          </a:xfrm>
        </p:grpSpPr>
        <p:pic>
          <p:nvPicPr>
            <p:cNvPr id="8" name="Image 7"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0" name="ZoneTexte 9"/>
            <p:cNvSpPr txBox="1"/>
            <p:nvPr/>
          </p:nvSpPr>
          <p:spPr>
            <a:xfrm>
              <a:off x="1571636" y="1643050"/>
              <a:ext cx="6298673"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pic>
        <p:nvPicPr>
          <p:cNvPr id="45057" name="Picture 1" descr="C:\Program Files\Microsoft Office\MEDIA\CAGCAT10\j0233018.wmf"/>
          <p:cNvPicPr>
            <a:picLocks noChangeAspect="1" noChangeArrowheads="1"/>
          </p:cNvPicPr>
          <p:nvPr/>
        </p:nvPicPr>
        <p:blipFill>
          <a:blip r:embed="rId4" cstate="print"/>
          <a:srcRect/>
          <a:stretch>
            <a:fillRect/>
          </a:stretch>
        </p:blipFill>
        <p:spPr bwMode="auto">
          <a:xfrm>
            <a:off x="1857356" y="3071810"/>
            <a:ext cx="2250400" cy="228601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3600" b="1" dirty="0" smtClean="0">
                <a:latin typeface="Comic Sans MS" pitchFamily="66" charset="0"/>
              </a:rPr>
              <a:t>Mobilité des personnes</a:t>
            </a:r>
            <a:endParaRPr lang="fr-FR" sz="3600" b="1" dirty="0">
              <a:latin typeface="Comic Sans MS" pitchFamily="66" charset="0"/>
            </a:endParaRPr>
          </a:p>
        </p:txBody>
      </p:sp>
      <p:sp>
        <p:nvSpPr>
          <p:cNvPr id="3" name="Sous-titre 2"/>
          <p:cNvSpPr>
            <a:spLocks noGrp="1"/>
          </p:cNvSpPr>
          <p:nvPr>
            <p:ph type="subTitle" idx="1"/>
          </p:nvPr>
        </p:nvSpPr>
        <p:spPr>
          <a:xfrm>
            <a:off x="142844" y="3857628"/>
            <a:ext cx="8786874" cy="1781172"/>
          </a:xfrm>
        </p:spPr>
        <p:txBody>
          <a:bodyPr>
            <a:noAutofit/>
          </a:bodyPr>
          <a:lstStyle/>
          <a:p>
            <a:r>
              <a:rPr lang="fr-FR" sz="2400" b="1" dirty="0" smtClean="0">
                <a:solidFill>
                  <a:schemeClr val="tx1"/>
                </a:solidFill>
                <a:latin typeface="Comic Sans MS" pitchFamily="66" charset="0"/>
              </a:rPr>
              <a:t>Les personnes concernées doivent bénéficier d’un accompagnement et d’une aide adéquats. La mobilité peut comporter des visites, des assistanats, des échanges dans le cadre de la formation et le développement professionnel des participants</a:t>
            </a:r>
            <a:r>
              <a:rPr lang="fr-FR" sz="2400" dirty="0" smtClean="0">
                <a:solidFill>
                  <a:schemeClr val="tx1"/>
                </a:solidFill>
                <a:latin typeface="Comic Sans MS" pitchFamily="66" charset="0"/>
              </a:rPr>
              <a:t>.</a:t>
            </a:r>
            <a:endParaRPr lang="fr-FR" sz="2400" dirty="0">
              <a:solidFill>
                <a:schemeClr val="tx1"/>
              </a:solidFill>
              <a:latin typeface="Comic Sans MS" pitchFamily="66" charset="0"/>
            </a:endParaRPr>
          </a:p>
        </p:txBody>
      </p:sp>
      <p:sp>
        <p:nvSpPr>
          <p:cNvPr id="6" name="Rectangle 5"/>
          <p:cNvSpPr/>
          <p:nvPr/>
        </p:nvSpPr>
        <p:spPr>
          <a:xfrm>
            <a:off x="2285984" y="648866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a:t>
            </a:r>
            <a:endParaRPr lang="fr-FR" sz="1400" dirty="0"/>
          </a:p>
        </p:txBody>
      </p:sp>
      <p:grpSp>
        <p:nvGrpSpPr>
          <p:cNvPr id="7" name="Groupe 6"/>
          <p:cNvGrpSpPr/>
          <p:nvPr/>
        </p:nvGrpSpPr>
        <p:grpSpPr>
          <a:xfrm>
            <a:off x="1785918" y="0"/>
            <a:ext cx="7870309" cy="2166270"/>
            <a:chOff x="0" y="0"/>
            <a:chExt cx="7870309" cy="2166270"/>
          </a:xfrm>
        </p:grpSpPr>
        <p:pic>
          <p:nvPicPr>
            <p:cNvPr id="8" name="Image 7"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0" name="ZoneTexte 9"/>
            <p:cNvSpPr txBox="1"/>
            <p:nvPr/>
          </p:nvSpPr>
          <p:spPr>
            <a:xfrm>
              <a:off x="1571636" y="1643050"/>
              <a:ext cx="6298673"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3600" b="1" dirty="0" smtClean="0">
                <a:latin typeface="Comic Sans MS" pitchFamily="66" charset="0"/>
              </a:rPr>
              <a:t>Les partenariats</a:t>
            </a:r>
            <a:endParaRPr lang="fr-FR" sz="3600" b="1" dirty="0">
              <a:latin typeface="Comic Sans MS" pitchFamily="66" charset="0"/>
            </a:endParaRPr>
          </a:p>
        </p:txBody>
      </p:sp>
      <p:sp>
        <p:nvSpPr>
          <p:cNvPr id="3" name="Sous-titre 2"/>
          <p:cNvSpPr>
            <a:spLocks noGrp="1"/>
          </p:cNvSpPr>
          <p:nvPr>
            <p:ph type="subTitle" idx="1"/>
          </p:nvPr>
        </p:nvSpPr>
        <p:spPr>
          <a:xfrm>
            <a:off x="357158" y="3857628"/>
            <a:ext cx="8786842" cy="1781172"/>
          </a:xfrm>
        </p:spPr>
        <p:txBody>
          <a:bodyPr>
            <a:normAutofit/>
          </a:bodyPr>
          <a:lstStyle/>
          <a:p>
            <a:pPr algn="l"/>
            <a:r>
              <a:rPr lang="fr-FR" sz="2400" b="1" dirty="0" smtClean="0">
                <a:solidFill>
                  <a:schemeClr val="tx1"/>
                </a:solidFill>
                <a:latin typeface="Comic Sans MS" pitchFamily="66" charset="0"/>
              </a:rPr>
              <a:t>Appelés partenariats d’apprentissage Grundtvig, mettant l’accent sur les thèmes d’intérêt mutuel pour les organisations participantes</a:t>
            </a:r>
            <a:endParaRPr lang="fr-FR" sz="2400" b="1" dirty="0">
              <a:solidFill>
                <a:schemeClr val="tx1"/>
              </a:solidFill>
              <a:latin typeface="Comic Sans MS" pitchFamily="66" charset="0"/>
            </a:endParaRPr>
          </a:p>
        </p:txBody>
      </p:sp>
      <p:sp>
        <p:nvSpPr>
          <p:cNvPr id="6" name="Rectangle 5"/>
          <p:cNvSpPr/>
          <p:nvPr/>
        </p:nvSpPr>
        <p:spPr>
          <a:xfrm>
            <a:off x="2285984" y="648866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a:t>
            </a:r>
            <a:endParaRPr lang="fr-FR" sz="1400" dirty="0"/>
          </a:p>
        </p:txBody>
      </p:sp>
      <p:grpSp>
        <p:nvGrpSpPr>
          <p:cNvPr id="7" name="Groupe 6"/>
          <p:cNvGrpSpPr/>
          <p:nvPr/>
        </p:nvGrpSpPr>
        <p:grpSpPr>
          <a:xfrm>
            <a:off x="1785918" y="0"/>
            <a:ext cx="7870309" cy="2166270"/>
            <a:chOff x="0" y="0"/>
            <a:chExt cx="7870309" cy="2166270"/>
          </a:xfrm>
        </p:grpSpPr>
        <p:pic>
          <p:nvPicPr>
            <p:cNvPr id="8" name="Image 7"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0" name="ZoneTexte 9"/>
            <p:cNvSpPr txBox="1"/>
            <p:nvPr/>
          </p:nvSpPr>
          <p:spPr>
            <a:xfrm>
              <a:off x="1500198" y="1643050"/>
              <a:ext cx="6370111"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3600" b="1" dirty="0" smtClean="0">
                <a:latin typeface="Comic Sans MS" pitchFamily="66" charset="0"/>
              </a:rPr>
              <a:t>Les Projets multilatéraux</a:t>
            </a:r>
            <a:endParaRPr lang="fr-FR" sz="3600" b="1" dirty="0">
              <a:latin typeface="Comic Sans MS" pitchFamily="66" charset="0"/>
            </a:endParaRPr>
          </a:p>
        </p:txBody>
      </p:sp>
      <p:sp>
        <p:nvSpPr>
          <p:cNvPr id="3" name="Sous-titre 2"/>
          <p:cNvSpPr>
            <a:spLocks noGrp="1"/>
          </p:cNvSpPr>
          <p:nvPr>
            <p:ph type="subTitle" idx="1"/>
          </p:nvPr>
        </p:nvSpPr>
        <p:spPr>
          <a:xfrm>
            <a:off x="0" y="3857628"/>
            <a:ext cx="9396536" cy="1781172"/>
          </a:xfrm>
        </p:spPr>
        <p:txBody>
          <a:bodyPr>
            <a:normAutofit/>
          </a:bodyPr>
          <a:lstStyle/>
          <a:p>
            <a:pPr algn="l"/>
            <a:r>
              <a:rPr lang="fr-FR" sz="2400" b="1" dirty="0" smtClean="0">
                <a:solidFill>
                  <a:schemeClr val="tx1"/>
                </a:solidFill>
                <a:latin typeface="Comic Sans MS" pitchFamily="66" charset="0"/>
              </a:rPr>
              <a:t>Améliorer les systèmes d’éducation des adultes par la mise au point et le transfert d’innovations et de bonnes pratiques</a:t>
            </a:r>
            <a:endParaRPr lang="fr-FR" sz="2400" b="1" dirty="0">
              <a:solidFill>
                <a:schemeClr val="tx1"/>
              </a:solidFill>
              <a:latin typeface="Comic Sans MS" pitchFamily="66" charset="0"/>
            </a:endParaRPr>
          </a:p>
        </p:txBody>
      </p:sp>
      <p:sp>
        <p:nvSpPr>
          <p:cNvPr id="6" name="Rectangle 5"/>
          <p:cNvSpPr/>
          <p:nvPr/>
        </p:nvSpPr>
        <p:spPr>
          <a:xfrm>
            <a:off x="2428860" y="6550223"/>
            <a:ext cx="4572000" cy="307777"/>
          </a:xfrm>
          <a:prstGeom prst="rect">
            <a:avLst/>
          </a:prstGeom>
        </p:spPr>
        <p:txBody>
          <a:bodyPr>
            <a:spAutoFit/>
          </a:bodyPr>
          <a:lstStyle/>
          <a:p>
            <a:r>
              <a:rPr lang="fr-FR" sz="1400" dirty="0" smtClean="0">
                <a:solidFill>
                  <a:srgbClr val="C00000"/>
                </a:solidFill>
                <a:latin typeface="Comic Sans MS" pitchFamily="66" charset="0"/>
              </a:rPr>
              <a:t>      Droit à la formation tout au long de sa vie</a:t>
            </a:r>
            <a:endParaRPr lang="fr-FR" sz="1400" dirty="0"/>
          </a:p>
        </p:txBody>
      </p:sp>
      <p:grpSp>
        <p:nvGrpSpPr>
          <p:cNvPr id="7" name="Groupe 6"/>
          <p:cNvGrpSpPr/>
          <p:nvPr/>
        </p:nvGrpSpPr>
        <p:grpSpPr>
          <a:xfrm>
            <a:off x="1785918" y="0"/>
            <a:ext cx="7798903" cy="2237708"/>
            <a:chOff x="0" y="0"/>
            <a:chExt cx="7798903" cy="2237708"/>
          </a:xfrm>
        </p:grpSpPr>
        <p:pic>
          <p:nvPicPr>
            <p:cNvPr id="8" name="Image 7"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0" name="ZoneTexte 9"/>
            <p:cNvSpPr txBox="1"/>
            <p:nvPr/>
          </p:nvSpPr>
          <p:spPr>
            <a:xfrm>
              <a:off x="1571636" y="1714488"/>
              <a:ext cx="6227267"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42910" y="3143248"/>
            <a:ext cx="7772400" cy="1470025"/>
          </a:xfrm>
        </p:spPr>
        <p:txBody>
          <a:bodyPr>
            <a:normAutofit/>
          </a:bodyPr>
          <a:lstStyle/>
          <a:p>
            <a:r>
              <a:rPr lang="fr-FR" sz="3600" b="1" dirty="0" smtClean="0">
                <a:latin typeface="Comic Sans MS" pitchFamily="66" charset="0"/>
              </a:rPr>
              <a:t>La mobilité européenne en quelques chiffres</a:t>
            </a:r>
            <a:endParaRPr lang="fr-FR" sz="3600" b="1" dirty="0">
              <a:latin typeface="Comic Sans MS" pitchFamily="66" charset="0"/>
            </a:endParaRPr>
          </a:p>
        </p:txBody>
      </p:sp>
      <p:sp>
        <p:nvSpPr>
          <p:cNvPr id="6" name="Rectangle 5"/>
          <p:cNvSpPr/>
          <p:nvPr/>
        </p:nvSpPr>
        <p:spPr>
          <a:xfrm>
            <a:off x="2571736" y="648866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a:t>
            </a:r>
            <a:endParaRPr lang="fr-FR" sz="1400" dirty="0"/>
          </a:p>
        </p:txBody>
      </p:sp>
      <p:grpSp>
        <p:nvGrpSpPr>
          <p:cNvPr id="7" name="Groupe 6"/>
          <p:cNvGrpSpPr/>
          <p:nvPr/>
        </p:nvGrpSpPr>
        <p:grpSpPr>
          <a:xfrm>
            <a:off x="1785918" y="0"/>
            <a:ext cx="7870309" cy="2166270"/>
            <a:chOff x="0" y="0"/>
            <a:chExt cx="7870309" cy="2166270"/>
          </a:xfrm>
        </p:grpSpPr>
        <p:pic>
          <p:nvPicPr>
            <p:cNvPr id="8" name="Image 7"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0" name="ZoneTexte 9"/>
            <p:cNvSpPr txBox="1"/>
            <p:nvPr/>
          </p:nvSpPr>
          <p:spPr>
            <a:xfrm>
              <a:off x="1571636" y="1643050"/>
              <a:ext cx="6298673"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57224" y="3429000"/>
            <a:ext cx="7772400" cy="1470025"/>
          </a:xfrm>
        </p:spPr>
        <p:txBody>
          <a:bodyPr>
            <a:noAutofit/>
          </a:bodyPr>
          <a:lstStyle/>
          <a:p>
            <a:pPr algn="l"/>
            <a:r>
              <a:rPr lang="fr-FR" sz="2400" b="1" dirty="0" smtClean="0">
                <a:latin typeface="Comic Sans MS" pitchFamily="66" charset="0"/>
              </a:rPr>
              <a:t>Si un européen sur deux se réjouit de pouvoir travailler en Europe , aujourd’hui seuls 2% des européens travaillent dans un autre pays de l’UE, </a:t>
            </a:r>
            <a:br>
              <a:rPr lang="fr-FR" sz="2400" b="1" dirty="0" smtClean="0">
                <a:latin typeface="Comic Sans MS" pitchFamily="66" charset="0"/>
              </a:rPr>
            </a:br>
            <a:r>
              <a:rPr lang="fr-FR" sz="2400" b="1" dirty="0" smtClean="0">
                <a:latin typeface="Comic Sans MS" pitchFamily="66" charset="0"/>
              </a:rPr>
              <a:t>stagnation depuis 30 ans </a:t>
            </a:r>
            <a:r>
              <a:rPr lang="fr-FR" sz="3200" b="1" dirty="0" smtClean="0">
                <a:latin typeface="Comic Sans MS" pitchFamily="66" charset="0"/>
              </a:rPr>
              <a:t>!!!</a:t>
            </a:r>
            <a:endParaRPr lang="fr-FR" sz="3200" b="1" dirty="0">
              <a:latin typeface="Comic Sans MS" pitchFamily="66" charset="0"/>
            </a:endParaRPr>
          </a:p>
        </p:txBody>
      </p:sp>
      <p:sp>
        <p:nvSpPr>
          <p:cNvPr id="6" name="Rectangle 5"/>
          <p:cNvSpPr/>
          <p:nvPr/>
        </p:nvSpPr>
        <p:spPr>
          <a:xfrm>
            <a:off x="2571736" y="648866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a:t>
            </a:r>
            <a:endParaRPr lang="fr-FR" sz="1400" dirty="0"/>
          </a:p>
        </p:txBody>
      </p:sp>
      <p:grpSp>
        <p:nvGrpSpPr>
          <p:cNvPr id="7" name="Groupe 6"/>
          <p:cNvGrpSpPr/>
          <p:nvPr/>
        </p:nvGrpSpPr>
        <p:grpSpPr>
          <a:xfrm>
            <a:off x="1785918" y="0"/>
            <a:ext cx="7870341" cy="2166270"/>
            <a:chOff x="0" y="0"/>
            <a:chExt cx="7870341" cy="2166270"/>
          </a:xfrm>
        </p:grpSpPr>
        <p:pic>
          <p:nvPicPr>
            <p:cNvPr id="8" name="Image 7"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0" name="ZoneTexte 9"/>
            <p:cNvSpPr txBox="1"/>
            <p:nvPr/>
          </p:nvSpPr>
          <p:spPr>
            <a:xfrm>
              <a:off x="1571636" y="1643050"/>
              <a:ext cx="6298705"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714348" y="3857628"/>
            <a:ext cx="7215238" cy="2357454"/>
          </a:xfrm>
        </p:spPr>
        <p:txBody>
          <a:bodyPr>
            <a:normAutofit/>
          </a:bodyPr>
          <a:lstStyle/>
          <a:p>
            <a:r>
              <a:rPr lang="fr-FR" sz="2400" b="1" dirty="0" smtClean="0">
                <a:latin typeface="Comic Sans MS" pitchFamily="66" charset="0"/>
              </a:rPr>
              <a:t>      </a:t>
            </a:r>
            <a:r>
              <a:rPr lang="fr-FR" sz="2400" b="1" dirty="0" smtClean="0">
                <a:solidFill>
                  <a:schemeClr val="tx1"/>
                </a:solidFill>
                <a:latin typeface="Comic Sans MS" pitchFamily="66" charset="0"/>
              </a:rPr>
              <a:t>Mobilité des Personnes</a:t>
            </a:r>
          </a:p>
          <a:p>
            <a:endParaRPr lang="fr-FR" sz="2400" b="1" dirty="0" smtClean="0">
              <a:solidFill>
                <a:schemeClr val="tx1"/>
              </a:solidFill>
              <a:latin typeface="Comic Sans MS" pitchFamily="66" charset="0"/>
            </a:endParaRPr>
          </a:p>
          <a:p>
            <a:r>
              <a:rPr lang="fr-FR" sz="2400" b="1" dirty="0" smtClean="0">
                <a:solidFill>
                  <a:schemeClr val="tx1"/>
                </a:solidFill>
                <a:latin typeface="Comic Sans MS" pitchFamily="66" charset="0"/>
              </a:rPr>
              <a:t>Les partenariats</a:t>
            </a:r>
          </a:p>
          <a:p>
            <a:endParaRPr lang="fr-FR" sz="2400" b="1" dirty="0" smtClean="0">
              <a:solidFill>
                <a:schemeClr val="tx1"/>
              </a:solidFill>
              <a:latin typeface="Comic Sans MS" pitchFamily="66" charset="0"/>
            </a:endParaRPr>
          </a:p>
          <a:p>
            <a:r>
              <a:rPr lang="fr-FR" sz="2400" b="1" dirty="0" smtClean="0">
                <a:solidFill>
                  <a:schemeClr val="tx1"/>
                </a:solidFill>
                <a:latin typeface="Comic Sans MS" pitchFamily="66" charset="0"/>
              </a:rPr>
              <a:t>         Les projets multilatéraux</a:t>
            </a:r>
          </a:p>
          <a:p>
            <a:endParaRPr lang="fr-FR" b="1" dirty="0" smtClean="0">
              <a:latin typeface="Comic Sans MS" pitchFamily="66" charset="0"/>
            </a:endParaRPr>
          </a:p>
        </p:txBody>
      </p:sp>
      <p:sp>
        <p:nvSpPr>
          <p:cNvPr id="6" name="Rectangle 5"/>
          <p:cNvSpPr/>
          <p:nvPr/>
        </p:nvSpPr>
        <p:spPr>
          <a:xfrm>
            <a:off x="2571736" y="648866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  </a:t>
            </a:r>
            <a:endParaRPr lang="fr-FR" sz="1400" dirty="0"/>
          </a:p>
        </p:txBody>
      </p:sp>
      <p:sp>
        <p:nvSpPr>
          <p:cNvPr id="7" name="Titre 6"/>
          <p:cNvSpPr>
            <a:spLocks noGrp="1"/>
          </p:cNvSpPr>
          <p:nvPr>
            <p:ph type="ctrTitle"/>
          </p:nvPr>
        </p:nvSpPr>
        <p:spPr/>
        <p:txBody>
          <a:bodyPr>
            <a:normAutofit/>
          </a:bodyPr>
          <a:lstStyle/>
          <a:p>
            <a:r>
              <a:rPr lang="fr-FR" sz="3600" b="1" dirty="0" smtClean="0">
                <a:latin typeface="Comic Sans MS" pitchFamily="66" charset="0"/>
              </a:rPr>
              <a:t>Partenariat éducatif Grundtvig</a:t>
            </a:r>
            <a:endParaRPr lang="fr-FR" sz="3600" dirty="0">
              <a:latin typeface="Comic Sans MS" pitchFamily="66" charset="0"/>
            </a:endParaRPr>
          </a:p>
        </p:txBody>
      </p:sp>
      <p:grpSp>
        <p:nvGrpSpPr>
          <p:cNvPr id="8" name="Groupe 7"/>
          <p:cNvGrpSpPr/>
          <p:nvPr/>
        </p:nvGrpSpPr>
        <p:grpSpPr>
          <a:xfrm>
            <a:off x="1785918" y="0"/>
            <a:ext cx="7798871" cy="2309146"/>
            <a:chOff x="0" y="0"/>
            <a:chExt cx="7798871" cy="2309146"/>
          </a:xfrm>
        </p:grpSpPr>
        <p:pic>
          <p:nvPicPr>
            <p:cNvPr id="9" name="Image 8"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10" name="Image 9"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1" name="ZoneTexte 10"/>
            <p:cNvSpPr txBox="1"/>
            <p:nvPr/>
          </p:nvSpPr>
          <p:spPr>
            <a:xfrm>
              <a:off x="1571636" y="1785926"/>
              <a:ext cx="6227235"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sp>
        <p:nvSpPr>
          <p:cNvPr id="12" name="Triangle isocèle 11"/>
          <p:cNvSpPr/>
          <p:nvPr/>
        </p:nvSpPr>
        <p:spPr>
          <a:xfrm>
            <a:off x="1714480" y="3929066"/>
            <a:ext cx="285752" cy="28575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riangle isocèle 14"/>
          <p:cNvSpPr/>
          <p:nvPr/>
        </p:nvSpPr>
        <p:spPr>
          <a:xfrm>
            <a:off x="1714480" y="4857760"/>
            <a:ext cx="285752" cy="28575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riangle isocèle 15"/>
          <p:cNvSpPr/>
          <p:nvPr/>
        </p:nvSpPr>
        <p:spPr>
          <a:xfrm>
            <a:off x="1714480" y="5715016"/>
            <a:ext cx="285752" cy="28575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droite rayée 12"/>
          <p:cNvSpPr/>
          <p:nvPr/>
        </p:nvSpPr>
        <p:spPr>
          <a:xfrm>
            <a:off x="500034" y="2714620"/>
            <a:ext cx="357190" cy="41319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87624" y="3068960"/>
            <a:ext cx="8715436" cy="1470025"/>
          </a:xfrm>
        </p:spPr>
        <p:txBody>
          <a:bodyPr>
            <a:noAutofit/>
          </a:bodyPr>
          <a:lstStyle/>
          <a:p>
            <a:pPr algn="l"/>
            <a:r>
              <a:rPr lang="fr-FR" sz="3200" b="1" dirty="0" smtClean="0">
                <a:latin typeface="Comic Sans MS" pitchFamily="66" charset="0"/>
              </a:rPr>
              <a:t> </a:t>
            </a:r>
            <a:r>
              <a:rPr lang="fr-FR" sz="2400" b="1" dirty="0" smtClean="0">
                <a:latin typeface="Comic Sans MS" pitchFamily="66" charset="0"/>
              </a:rPr>
              <a:t>Beaucoup d’entre eux restent au pays parce qu’ils</a:t>
            </a:r>
            <a:br>
              <a:rPr lang="fr-FR" sz="2400" b="1" dirty="0" smtClean="0">
                <a:latin typeface="Comic Sans MS" pitchFamily="66" charset="0"/>
              </a:rPr>
            </a:br>
            <a:r>
              <a:rPr lang="fr-FR" sz="2400" b="1" dirty="0" smtClean="0">
                <a:latin typeface="Comic Sans MS" pitchFamily="66" charset="0"/>
              </a:rPr>
              <a:t> sont satisfaits de leur situation…d’autres sont découragés par les démarches administratives </a:t>
            </a:r>
            <a:endParaRPr lang="fr-FR" sz="2400" b="1" dirty="0">
              <a:latin typeface="Comic Sans MS" pitchFamily="66" charset="0"/>
            </a:endParaRPr>
          </a:p>
        </p:txBody>
      </p:sp>
      <p:sp>
        <p:nvSpPr>
          <p:cNvPr id="6" name="Rectangle 5"/>
          <p:cNvSpPr/>
          <p:nvPr/>
        </p:nvSpPr>
        <p:spPr>
          <a:xfrm>
            <a:off x="2571736" y="648866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a:t>
            </a:r>
            <a:endParaRPr lang="fr-FR" sz="1400" dirty="0"/>
          </a:p>
        </p:txBody>
      </p:sp>
      <p:grpSp>
        <p:nvGrpSpPr>
          <p:cNvPr id="7" name="Groupe 6"/>
          <p:cNvGrpSpPr/>
          <p:nvPr/>
        </p:nvGrpSpPr>
        <p:grpSpPr>
          <a:xfrm>
            <a:off x="1785918" y="0"/>
            <a:ext cx="7870309" cy="2166270"/>
            <a:chOff x="0" y="0"/>
            <a:chExt cx="7870309" cy="2166270"/>
          </a:xfrm>
        </p:grpSpPr>
        <p:pic>
          <p:nvPicPr>
            <p:cNvPr id="8" name="Image 7"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0" name="ZoneTexte 9"/>
            <p:cNvSpPr txBox="1"/>
            <p:nvPr/>
          </p:nvSpPr>
          <p:spPr>
            <a:xfrm>
              <a:off x="1571636" y="1643050"/>
              <a:ext cx="6298673"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pic>
        <p:nvPicPr>
          <p:cNvPr id="38914" name="Picture 2" descr="C:\Program Files\Microsoft Office\MEDIA\CAGCAT10\j0286034.wmf"/>
          <p:cNvPicPr>
            <a:picLocks noChangeAspect="1" noChangeArrowheads="1"/>
          </p:cNvPicPr>
          <p:nvPr/>
        </p:nvPicPr>
        <p:blipFill>
          <a:blip r:embed="rId4" cstate="print"/>
          <a:srcRect/>
          <a:stretch>
            <a:fillRect/>
          </a:stretch>
        </p:blipFill>
        <p:spPr bwMode="auto">
          <a:xfrm>
            <a:off x="0" y="3143248"/>
            <a:ext cx="1335035" cy="128588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71736" y="648866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a:t>
            </a:r>
            <a:endParaRPr lang="fr-FR" sz="1400" dirty="0"/>
          </a:p>
        </p:txBody>
      </p:sp>
      <p:grpSp>
        <p:nvGrpSpPr>
          <p:cNvPr id="7" name="Groupe 6"/>
          <p:cNvGrpSpPr/>
          <p:nvPr/>
        </p:nvGrpSpPr>
        <p:grpSpPr>
          <a:xfrm>
            <a:off x="1785918" y="0"/>
            <a:ext cx="7870309" cy="2166270"/>
            <a:chOff x="0" y="0"/>
            <a:chExt cx="7870309" cy="2166270"/>
          </a:xfrm>
        </p:grpSpPr>
        <p:pic>
          <p:nvPicPr>
            <p:cNvPr id="8" name="Image 7"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0" name="ZoneTexte 9"/>
            <p:cNvSpPr txBox="1"/>
            <p:nvPr/>
          </p:nvSpPr>
          <p:spPr>
            <a:xfrm>
              <a:off x="1571636" y="1643050"/>
              <a:ext cx="6298673"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pic>
        <p:nvPicPr>
          <p:cNvPr id="31748" name="Picture 4" descr="C:\Program Files\Microsoft Office\MEDIA\CAGCAT10\j0149481.wmf"/>
          <p:cNvPicPr>
            <a:picLocks noChangeAspect="1" noChangeArrowheads="1"/>
          </p:cNvPicPr>
          <p:nvPr/>
        </p:nvPicPr>
        <p:blipFill>
          <a:blip r:embed="rId4" cstate="print"/>
          <a:srcRect/>
          <a:stretch>
            <a:fillRect/>
          </a:stretch>
        </p:blipFill>
        <p:spPr bwMode="auto">
          <a:xfrm>
            <a:off x="0" y="2714620"/>
            <a:ext cx="2144162" cy="2178867"/>
          </a:xfrm>
          <a:prstGeom prst="rect">
            <a:avLst/>
          </a:prstGeom>
          <a:noFill/>
        </p:spPr>
      </p:pic>
      <p:sp>
        <p:nvSpPr>
          <p:cNvPr id="2" name="Titre 1"/>
          <p:cNvSpPr>
            <a:spLocks noGrp="1"/>
          </p:cNvSpPr>
          <p:nvPr>
            <p:ph type="ctrTitle"/>
          </p:nvPr>
        </p:nvSpPr>
        <p:spPr>
          <a:xfrm>
            <a:off x="1071538" y="3357562"/>
            <a:ext cx="7772400" cy="1470025"/>
          </a:xfrm>
        </p:spPr>
        <p:txBody>
          <a:bodyPr>
            <a:noAutofit/>
          </a:bodyPr>
          <a:lstStyle/>
          <a:p>
            <a:r>
              <a:rPr lang="fr-FR" sz="3600" b="1" dirty="0" smtClean="0">
                <a:latin typeface="Comic Sans MS" pitchFamily="66" charset="0"/>
              </a:rPr>
              <a:t>Nouveau plan d’action de L’Union Européenne pour la mobilité de l’emploi      </a:t>
            </a:r>
            <a:br>
              <a:rPr lang="fr-FR" sz="3600" b="1" dirty="0" smtClean="0">
                <a:latin typeface="Comic Sans MS" pitchFamily="66" charset="0"/>
              </a:rPr>
            </a:br>
            <a:r>
              <a:rPr lang="fr-FR" sz="3600" b="1" dirty="0" smtClean="0">
                <a:latin typeface="Comic Sans MS" pitchFamily="66" charset="0"/>
              </a:rPr>
              <a:t> (2007-2010)</a:t>
            </a:r>
            <a:endParaRPr lang="fr-FR" sz="3600" b="1" dirty="0">
              <a:latin typeface="Comic Sans MS" pitchFamily="66"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3212976"/>
            <a:ext cx="7772400" cy="1470025"/>
          </a:xfrm>
        </p:spPr>
        <p:txBody>
          <a:bodyPr>
            <a:noAutofit/>
          </a:bodyPr>
          <a:lstStyle/>
          <a:p>
            <a:pPr algn="l"/>
            <a:r>
              <a:rPr lang="fr-FR" sz="2400" b="1" dirty="0" smtClean="0">
                <a:latin typeface="Comic Sans MS" pitchFamily="66" charset="0"/>
              </a:rPr>
              <a:t>Améliorer les dispositions en vigueur en matière de sécurité sociale</a:t>
            </a:r>
            <a:r>
              <a:rPr lang="fr-FR" sz="2400" dirty="0" smtClean="0">
                <a:latin typeface="Comic Sans MS" pitchFamily="66" charset="0"/>
              </a:rPr>
              <a:t>.</a:t>
            </a:r>
            <a:br>
              <a:rPr lang="fr-FR" sz="2400" dirty="0" smtClean="0">
                <a:latin typeface="Comic Sans MS" pitchFamily="66" charset="0"/>
              </a:rPr>
            </a:br>
            <a:r>
              <a:rPr lang="fr-FR" sz="2400" dirty="0" smtClean="0">
                <a:latin typeface="Comic Sans MS" pitchFamily="66" charset="0"/>
              </a:rPr>
              <a:t/>
            </a:r>
            <a:br>
              <a:rPr lang="fr-FR" sz="2400" dirty="0" smtClean="0">
                <a:latin typeface="Comic Sans MS" pitchFamily="66" charset="0"/>
              </a:rPr>
            </a:br>
            <a:r>
              <a:rPr lang="fr-FR" sz="2400" b="1" dirty="0" smtClean="0">
                <a:latin typeface="Comic Sans MS" pitchFamily="66" charset="0"/>
              </a:rPr>
              <a:t>Supprimer les obstacles administratifs</a:t>
            </a:r>
            <a:r>
              <a:rPr lang="fr-FR" sz="2400" dirty="0" smtClean="0">
                <a:latin typeface="Comic Sans MS" pitchFamily="66" charset="0"/>
              </a:rPr>
              <a:t/>
            </a:r>
            <a:br>
              <a:rPr lang="fr-FR" sz="2400" dirty="0" smtClean="0">
                <a:latin typeface="Comic Sans MS" pitchFamily="66" charset="0"/>
              </a:rPr>
            </a:br>
            <a:endParaRPr lang="fr-FR" sz="2400" dirty="0">
              <a:latin typeface="Comic Sans MS" pitchFamily="66" charset="0"/>
            </a:endParaRPr>
          </a:p>
        </p:txBody>
      </p:sp>
      <p:sp>
        <p:nvSpPr>
          <p:cNvPr id="6" name="Rectangle 5"/>
          <p:cNvSpPr/>
          <p:nvPr/>
        </p:nvSpPr>
        <p:spPr>
          <a:xfrm>
            <a:off x="2571736" y="648866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a:t>
            </a:r>
            <a:endParaRPr lang="fr-FR" sz="1400" dirty="0"/>
          </a:p>
        </p:txBody>
      </p:sp>
      <p:grpSp>
        <p:nvGrpSpPr>
          <p:cNvPr id="7" name="Groupe 6"/>
          <p:cNvGrpSpPr/>
          <p:nvPr/>
        </p:nvGrpSpPr>
        <p:grpSpPr>
          <a:xfrm>
            <a:off x="1785918" y="0"/>
            <a:ext cx="7870309" cy="2166270"/>
            <a:chOff x="0" y="0"/>
            <a:chExt cx="7870309" cy="2166270"/>
          </a:xfrm>
        </p:grpSpPr>
        <p:pic>
          <p:nvPicPr>
            <p:cNvPr id="8" name="Image 7"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0" name="ZoneTexte 9"/>
            <p:cNvSpPr txBox="1"/>
            <p:nvPr/>
          </p:nvSpPr>
          <p:spPr>
            <a:xfrm>
              <a:off x="1571636" y="1643050"/>
              <a:ext cx="6298673"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4348" y="2130425"/>
            <a:ext cx="7743852" cy="1470025"/>
          </a:xfrm>
        </p:spPr>
        <p:txBody>
          <a:bodyPr>
            <a:normAutofit/>
          </a:bodyPr>
          <a:lstStyle/>
          <a:p>
            <a:r>
              <a:rPr lang="fr-FR" sz="2800" b="1" dirty="0" smtClean="0">
                <a:latin typeface="Comic Sans MS" pitchFamily="66" charset="0"/>
              </a:rPr>
              <a:t>Renforcer le portail EURES</a:t>
            </a:r>
            <a:endParaRPr lang="fr-FR" sz="2800" b="1" dirty="0">
              <a:latin typeface="Comic Sans MS" pitchFamily="66" charset="0"/>
            </a:endParaRPr>
          </a:p>
        </p:txBody>
      </p:sp>
      <p:sp>
        <p:nvSpPr>
          <p:cNvPr id="3" name="Sous-titre 2"/>
          <p:cNvSpPr>
            <a:spLocks noGrp="1"/>
          </p:cNvSpPr>
          <p:nvPr>
            <p:ph type="subTitle" idx="1"/>
          </p:nvPr>
        </p:nvSpPr>
        <p:spPr>
          <a:xfrm>
            <a:off x="0" y="3929066"/>
            <a:ext cx="9144000" cy="1709734"/>
          </a:xfrm>
        </p:spPr>
        <p:txBody>
          <a:bodyPr>
            <a:noAutofit/>
          </a:bodyPr>
          <a:lstStyle/>
          <a:p>
            <a:r>
              <a:rPr lang="fr-FR" sz="2400" b="1" dirty="0" smtClean="0">
                <a:solidFill>
                  <a:schemeClr val="tx1"/>
                </a:solidFill>
                <a:latin typeface="Comic Sans MS" pitchFamily="66" charset="0"/>
              </a:rPr>
              <a:t>Sensibiliser les européens aux possibilités de travail en Europe</a:t>
            </a:r>
            <a:endParaRPr lang="fr-FR" sz="2400" b="1" dirty="0">
              <a:solidFill>
                <a:schemeClr val="tx1"/>
              </a:solidFill>
              <a:latin typeface="Comic Sans MS" pitchFamily="66" charset="0"/>
            </a:endParaRPr>
          </a:p>
        </p:txBody>
      </p:sp>
      <p:sp>
        <p:nvSpPr>
          <p:cNvPr id="6" name="Rectangle 5"/>
          <p:cNvSpPr/>
          <p:nvPr/>
        </p:nvSpPr>
        <p:spPr>
          <a:xfrm>
            <a:off x="2571736" y="648866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a:t>
            </a:r>
            <a:endParaRPr lang="fr-FR" sz="1400" dirty="0"/>
          </a:p>
        </p:txBody>
      </p:sp>
      <p:grpSp>
        <p:nvGrpSpPr>
          <p:cNvPr id="7" name="Groupe 6"/>
          <p:cNvGrpSpPr/>
          <p:nvPr/>
        </p:nvGrpSpPr>
        <p:grpSpPr>
          <a:xfrm>
            <a:off x="1785918" y="0"/>
            <a:ext cx="7978030" cy="2166270"/>
            <a:chOff x="0" y="0"/>
            <a:chExt cx="7978030" cy="2166270"/>
          </a:xfrm>
        </p:grpSpPr>
        <p:pic>
          <p:nvPicPr>
            <p:cNvPr id="8" name="Image 7"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0" name="ZoneTexte 9"/>
            <p:cNvSpPr txBox="1"/>
            <p:nvPr/>
          </p:nvSpPr>
          <p:spPr>
            <a:xfrm>
              <a:off x="1571636" y="1643050"/>
              <a:ext cx="6406394" cy="523220"/>
            </a:xfrm>
            <a:prstGeom prst="rect">
              <a:avLst/>
            </a:prstGeom>
            <a:noFill/>
          </p:spPr>
          <p:txBody>
            <a:bodyPr wrap="square" rtlCol="0">
              <a:spAutoFit/>
            </a:bodyPr>
            <a:lstStyle/>
            <a:p>
              <a:r>
                <a:rPr lang="fr-FR" sz="2800" b="1" dirty="0" smtClean="0"/>
                <a:t>Réu</a:t>
              </a:r>
              <a:r>
                <a:rPr lang="fr-FR" sz="2800" dirty="0" smtClean="0"/>
                <a:t>ssir son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31640" y="3284984"/>
            <a:ext cx="9072626" cy="2000264"/>
          </a:xfrm>
        </p:spPr>
        <p:txBody>
          <a:bodyPr>
            <a:normAutofit fontScale="90000"/>
          </a:bodyPr>
          <a:lstStyle/>
          <a:p>
            <a:pPr algn="l"/>
            <a:r>
              <a:rPr lang="fr-FR" sz="4000" b="1" dirty="0" smtClean="0">
                <a:latin typeface="Comic Sans MS" pitchFamily="66" charset="0"/>
              </a:rPr>
              <a:t>       Nos Objectifs</a:t>
            </a:r>
            <a:r>
              <a:rPr lang="fr-FR" b="1" dirty="0" smtClean="0">
                <a:latin typeface="Comic Sans MS" pitchFamily="66" charset="0"/>
              </a:rPr>
              <a:t/>
            </a:r>
            <a:br>
              <a:rPr lang="fr-FR" b="1" dirty="0" smtClean="0">
                <a:latin typeface="Comic Sans MS" pitchFamily="66" charset="0"/>
              </a:rPr>
            </a:br>
            <a:r>
              <a:rPr lang="fr-FR" b="1" dirty="0" smtClean="0">
                <a:latin typeface="Comic Sans MS" pitchFamily="66" charset="0"/>
              </a:rPr>
              <a:t/>
            </a:r>
            <a:br>
              <a:rPr lang="fr-FR" b="1" dirty="0" smtClean="0">
                <a:latin typeface="Comic Sans MS" pitchFamily="66" charset="0"/>
              </a:rPr>
            </a:br>
            <a:r>
              <a:rPr lang="fr-FR" b="1" dirty="0" smtClean="0">
                <a:latin typeface="Comic Sans MS" pitchFamily="66" charset="0"/>
              </a:rPr>
              <a:t> </a:t>
            </a:r>
            <a:r>
              <a:rPr lang="fr-FR" sz="2700" b="1" dirty="0" smtClean="0">
                <a:latin typeface="Comic Sans MS" pitchFamily="66" charset="0"/>
              </a:rPr>
              <a:t>Favoriser les échanges de bonnes        </a:t>
            </a:r>
            <a:br>
              <a:rPr lang="fr-FR" sz="2700" b="1" dirty="0" smtClean="0">
                <a:latin typeface="Comic Sans MS" pitchFamily="66" charset="0"/>
              </a:rPr>
            </a:br>
            <a:r>
              <a:rPr lang="fr-FR" sz="2700" b="1" dirty="0" smtClean="0">
                <a:latin typeface="Comic Sans MS" pitchFamily="66" charset="0"/>
              </a:rPr>
              <a:t>  pratiques par des partenariats</a:t>
            </a:r>
            <a:br>
              <a:rPr lang="fr-FR" sz="2700" b="1" dirty="0" smtClean="0">
                <a:latin typeface="Comic Sans MS" pitchFamily="66" charset="0"/>
              </a:rPr>
            </a:br>
            <a:r>
              <a:rPr lang="fr-FR" sz="3600" b="1" dirty="0" smtClean="0">
                <a:latin typeface="Comic Sans MS" pitchFamily="66" charset="0"/>
              </a:rPr>
              <a:t/>
            </a:r>
            <a:br>
              <a:rPr lang="fr-FR" sz="3600" b="1" dirty="0" smtClean="0">
                <a:latin typeface="Comic Sans MS" pitchFamily="66" charset="0"/>
              </a:rPr>
            </a:br>
            <a:r>
              <a:rPr lang="fr-FR" sz="2700" b="1" dirty="0" smtClean="0">
                <a:latin typeface="Comic Sans MS" pitchFamily="66" charset="0"/>
              </a:rPr>
              <a:t>Mieux informer les candidats à la mobilité </a:t>
            </a:r>
            <a:br>
              <a:rPr lang="fr-FR" sz="2700" b="1" dirty="0" smtClean="0">
                <a:latin typeface="Comic Sans MS" pitchFamily="66" charset="0"/>
              </a:rPr>
            </a:br>
            <a:r>
              <a:rPr lang="fr-FR" sz="2700" b="1" dirty="0" smtClean="0">
                <a:latin typeface="Comic Sans MS" pitchFamily="66" charset="0"/>
              </a:rPr>
              <a:t>             professionnelle</a:t>
            </a:r>
            <a:endParaRPr lang="fr-FR" sz="2700" b="1" dirty="0">
              <a:latin typeface="Comic Sans MS" pitchFamily="66" charset="0"/>
            </a:endParaRPr>
          </a:p>
        </p:txBody>
      </p:sp>
      <p:sp>
        <p:nvSpPr>
          <p:cNvPr id="6" name="Rectangle 5"/>
          <p:cNvSpPr/>
          <p:nvPr/>
        </p:nvSpPr>
        <p:spPr>
          <a:xfrm>
            <a:off x="2571736" y="648866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  </a:t>
            </a:r>
            <a:endParaRPr lang="fr-FR" sz="1400" dirty="0"/>
          </a:p>
        </p:txBody>
      </p:sp>
      <p:grpSp>
        <p:nvGrpSpPr>
          <p:cNvPr id="4" name="Groupe 6"/>
          <p:cNvGrpSpPr/>
          <p:nvPr/>
        </p:nvGrpSpPr>
        <p:grpSpPr>
          <a:xfrm>
            <a:off x="1785918" y="0"/>
            <a:ext cx="7870309" cy="2166270"/>
            <a:chOff x="0" y="0"/>
            <a:chExt cx="7870309" cy="2166270"/>
          </a:xfrm>
        </p:grpSpPr>
        <p:pic>
          <p:nvPicPr>
            <p:cNvPr id="8" name="Image 7"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0" name="ZoneTexte 9"/>
            <p:cNvSpPr txBox="1"/>
            <p:nvPr/>
          </p:nvSpPr>
          <p:spPr>
            <a:xfrm>
              <a:off x="1500198" y="1643050"/>
              <a:ext cx="6370111"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pic>
        <p:nvPicPr>
          <p:cNvPr id="34817" name="Picture 1" descr="C:\Program Files\Microsoft Office\MEDIA\CAGCAT10\j0251301.wmf"/>
          <p:cNvPicPr>
            <a:picLocks noChangeAspect="1" noChangeArrowheads="1"/>
          </p:cNvPicPr>
          <p:nvPr/>
        </p:nvPicPr>
        <p:blipFill>
          <a:blip r:embed="rId4" cstate="print"/>
          <a:srcRect/>
          <a:stretch>
            <a:fillRect/>
          </a:stretch>
        </p:blipFill>
        <p:spPr bwMode="auto">
          <a:xfrm>
            <a:off x="0" y="3140968"/>
            <a:ext cx="2203718" cy="1857388"/>
          </a:xfrm>
          <a:prstGeom prst="rect">
            <a:avLst/>
          </a:prstGeom>
          <a:noFill/>
        </p:spPr>
      </p:pic>
      <p:sp>
        <p:nvSpPr>
          <p:cNvPr id="11" name="Rectangle 10"/>
          <p:cNvSpPr/>
          <p:nvPr/>
        </p:nvSpPr>
        <p:spPr>
          <a:xfrm>
            <a:off x="1918981" y="2447995"/>
            <a:ext cx="407484" cy="707886"/>
          </a:xfrm>
          <a:prstGeom prst="rect">
            <a:avLst/>
          </a:prstGeom>
        </p:spPr>
        <p:txBody>
          <a:bodyPr wrap="none">
            <a:spAutoFit/>
          </a:bodyPr>
          <a:lstStyle/>
          <a:p>
            <a:r>
              <a:rPr lang="fr-FR" sz="4000" b="1" dirty="0" smtClean="0">
                <a:solidFill>
                  <a:prstClr val="black"/>
                </a:solidFill>
                <a:latin typeface="Comic Sans MS" pitchFamily="66" charset="0"/>
                <a:ea typeface="+mj-ea"/>
                <a:cs typeface="+mj-cs"/>
              </a:rPr>
              <a:t> </a:t>
            </a:r>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71736" y="648866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  </a:t>
            </a:r>
            <a:endParaRPr lang="fr-FR" sz="1400" dirty="0"/>
          </a:p>
        </p:txBody>
      </p:sp>
      <p:grpSp>
        <p:nvGrpSpPr>
          <p:cNvPr id="4" name="Groupe 6"/>
          <p:cNvGrpSpPr/>
          <p:nvPr/>
        </p:nvGrpSpPr>
        <p:grpSpPr>
          <a:xfrm>
            <a:off x="1785918" y="0"/>
            <a:ext cx="7870309" cy="2166270"/>
            <a:chOff x="0" y="0"/>
            <a:chExt cx="7870309" cy="2166270"/>
          </a:xfrm>
        </p:grpSpPr>
        <p:pic>
          <p:nvPicPr>
            <p:cNvPr id="8" name="Image 7"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0" name="ZoneTexte 9"/>
            <p:cNvSpPr txBox="1"/>
            <p:nvPr/>
          </p:nvSpPr>
          <p:spPr>
            <a:xfrm>
              <a:off x="1571636" y="1643050"/>
              <a:ext cx="6298673"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pic>
        <p:nvPicPr>
          <p:cNvPr id="50178" name="Picture 2" descr="C:\Program Files\Microsoft Office\MEDIA\CAGCAT10\j0301252.wmf"/>
          <p:cNvPicPr>
            <a:picLocks noChangeAspect="1" noChangeArrowheads="1"/>
          </p:cNvPicPr>
          <p:nvPr/>
        </p:nvPicPr>
        <p:blipFill>
          <a:blip r:embed="rId4" cstate="print"/>
          <a:srcRect/>
          <a:stretch>
            <a:fillRect/>
          </a:stretch>
        </p:blipFill>
        <p:spPr bwMode="auto">
          <a:xfrm>
            <a:off x="142844" y="2786058"/>
            <a:ext cx="3143272" cy="2689297"/>
          </a:xfrm>
          <a:prstGeom prst="rect">
            <a:avLst/>
          </a:prstGeom>
          <a:noFill/>
        </p:spPr>
      </p:pic>
      <p:sp>
        <p:nvSpPr>
          <p:cNvPr id="2" name="Titre 1"/>
          <p:cNvSpPr>
            <a:spLocks noGrp="1"/>
          </p:cNvSpPr>
          <p:nvPr>
            <p:ph type="ctrTitle"/>
          </p:nvPr>
        </p:nvSpPr>
        <p:spPr>
          <a:xfrm>
            <a:off x="714348" y="3500438"/>
            <a:ext cx="7772400" cy="1470025"/>
          </a:xfrm>
        </p:spPr>
        <p:txBody>
          <a:bodyPr>
            <a:noAutofit/>
          </a:bodyPr>
          <a:lstStyle/>
          <a:p>
            <a:r>
              <a:rPr lang="fr-FR" sz="2800" b="1" dirty="0" smtClean="0">
                <a:latin typeface="Comic Sans MS" pitchFamily="66" charset="0"/>
              </a:rPr>
              <a:t>Sélectionner des Formateurs référents dans chaque organisme</a:t>
            </a:r>
            <a:br>
              <a:rPr lang="fr-FR" sz="2800" b="1" dirty="0" smtClean="0">
                <a:latin typeface="Comic Sans MS" pitchFamily="66" charset="0"/>
              </a:rPr>
            </a:br>
            <a:r>
              <a:rPr lang="fr-FR" sz="2800" b="1" dirty="0" smtClean="0">
                <a:latin typeface="Comic Sans MS" pitchFamily="66" charset="0"/>
              </a:rPr>
              <a:t>sur sa croyance à la mobilité, sa culture européenne et ses connaissances du monde de l’entreprise.</a:t>
            </a:r>
            <a:endParaRPr lang="fr-FR" sz="2800" b="1" dirty="0">
              <a:latin typeface="Comic Sans MS" pitchFamily="66" charset="0"/>
            </a:endParaRPr>
          </a:p>
        </p:txBody>
      </p:sp>
      <p:sp>
        <p:nvSpPr>
          <p:cNvPr id="11" name="ZoneTexte 10"/>
          <p:cNvSpPr txBox="1"/>
          <p:nvPr/>
        </p:nvSpPr>
        <p:spPr>
          <a:xfrm>
            <a:off x="1187624" y="2348880"/>
            <a:ext cx="7627409" cy="461665"/>
          </a:xfrm>
          <a:prstGeom prst="rect">
            <a:avLst/>
          </a:prstGeom>
          <a:noFill/>
        </p:spPr>
        <p:txBody>
          <a:bodyPr wrap="none" rtlCol="0">
            <a:spAutoFit/>
          </a:bodyPr>
          <a:lstStyle/>
          <a:p>
            <a:r>
              <a:rPr lang="fr-FR" sz="2400" b="1" dirty="0" smtClean="0">
                <a:latin typeface="Comic Sans MS" pitchFamily="66" charset="0"/>
              </a:rPr>
              <a:t>Mieux informer….et pour atteindre notre objectif</a:t>
            </a:r>
            <a:endParaRPr lang="fr-FR" sz="2400" b="1" dirty="0">
              <a:latin typeface="Comic Sans MS" pitchFamily="66"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71600" y="3356992"/>
            <a:ext cx="7772400" cy="2157414"/>
          </a:xfrm>
        </p:spPr>
        <p:txBody>
          <a:bodyPr>
            <a:noAutofit/>
          </a:bodyPr>
          <a:lstStyle/>
          <a:p>
            <a:r>
              <a:rPr lang="fr-FR" sz="4000" b="1" dirty="0" smtClean="0">
                <a:latin typeface="Comic Sans MS" pitchFamily="66" charset="0"/>
              </a:rPr>
              <a:t>Comment ?</a:t>
            </a:r>
            <a:br>
              <a:rPr lang="fr-FR" sz="4000" b="1" dirty="0" smtClean="0">
                <a:latin typeface="Comic Sans MS" pitchFamily="66" charset="0"/>
              </a:rPr>
            </a:br>
            <a:r>
              <a:rPr lang="fr-FR" sz="3200" dirty="0" smtClean="0">
                <a:latin typeface="Comic Sans MS" pitchFamily="66" charset="0"/>
              </a:rPr>
              <a:t/>
            </a:r>
            <a:br>
              <a:rPr lang="fr-FR" sz="3200" dirty="0" smtClean="0">
                <a:latin typeface="Comic Sans MS" pitchFamily="66" charset="0"/>
              </a:rPr>
            </a:br>
            <a:r>
              <a:rPr lang="fr-FR" sz="2400" b="1" dirty="0" smtClean="0">
                <a:latin typeface="Comic Sans MS" pitchFamily="66" charset="0"/>
              </a:rPr>
              <a:t>Par un questionnaire ou référentiel sur des thèmes particuliers et propres à la connaissance de l’Europe, nous évaluerons leur savoir.</a:t>
            </a:r>
            <a:br>
              <a:rPr lang="fr-FR" sz="2400" b="1" dirty="0" smtClean="0">
                <a:latin typeface="Comic Sans MS" pitchFamily="66" charset="0"/>
              </a:rPr>
            </a:br>
            <a:r>
              <a:rPr lang="fr-FR" sz="3200" dirty="0" smtClean="0">
                <a:latin typeface="Comic Sans MS" pitchFamily="66" charset="0"/>
              </a:rPr>
              <a:t/>
            </a:r>
            <a:br>
              <a:rPr lang="fr-FR" sz="3200" dirty="0" smtClean="0">
                <a:latin typeface="Comic Sans MS" pitchFamily="66" charset="0"/>
              </a:rPr>
            </a:br>
            <a:r>
              <a:rPr lang="fr-FR" sz="3200" dirty="0" smtClean="0">
                <a:latin typeface="Comic Sans MS" pitchFamily="66" charset="0"/>
              </a:rPr>
              <a:t>Notre Référentiel</a:t>
            </a:r>
            <a:br>
              <a:rPr lang="fr-FR" sz="3200" dirty="0" smtClean="0">
                <a:latin typeface="Comic Sans MS" pitchFamily="66" charset="0"/>
              </a:rPr>
            </a:br>
            <a:endParaRPr lang="fr-FR" sz="3200" dirty="0">
              <a:latin typeface="Comic Sans MS" pitchFamily="66" charset="0"/>
            </a:endParaRPr>
          </a:p>
        </p:txBody>
      </p:sp>
      <p:sp>
        <p:nvSpPr>
          <p:cNvPr id="6" name="Rectangle 5"/>
          <p:cNvSpPr/>
          <p:nvPr/>
        </p:nvSpPr>
        <p:spPr>
          <a:xfrm rot="10800000" flipV="1">
            <a:off x="2536619" y="6379646"/>
            <a:ext cx="4572000" cy="369332"/>
          </a:xfrm>
          <a:prstGeom prst="rect">
            <a:avLst/>
          </a:prstGeom>
        </p:spPr>
        <p:txBody>
          <a:bodyPr wrap="square">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  </a:t>
            </a:r>
            <a:endParaRPr lang="fr-FR" sz="1400" dirty="0"/>
          </a:p>
        </p:txBody>
      </p:sp>
      <p:grpSp>
        <p:nvGrpSpPr>
          <p:cNvPr id="4" name="Groupe 6"/>
          <p:cNvGrpSpPr/>
          <p:nvPr/>
        </p:nvGrpSpPr>
        <p:grpSpPr>
          <a:xfrm>
            <a:off x="1785918" y="0"/>
            <a:ext cx="7875567" cy="2166270"/>
            <a:chOff x="0" y="0"/>
            <a:chExt cx="7875567" cy="2166270"/>
          </a:xfrm>
        </p:grpSpPr>
        <p:pic>
          <p:nvPicPr>
            <p:cNvPr id="8" name="Image 7"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0" name="ZoneTexte 9"/>
            <p:cNvSpPr txBox="1"/>
            <p:nvPr/>
          </p:nvSpPr>
          <p:spPr>
            <a:xfrm>
              <a:off x="1571636" y="1643050"/>
              <a:ext cx="6303931"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pic>
        <p:nvPicPr>
          <p:cNvPr id="29697" name="Picture 1" descr="C:\Program Files\Microsoft Office\MEDIA\CAGCAT10\j0299125.wmf"/>
          <p:cNvPicPr>
            <a:picLocks noChangeAspect="1" noChangeArrowheads="1"/>
          </p:cNvPicPr>
          <p:nvPr/>
        </p:nvPicPr>
        <p:blipFill>
          <a:blip r:embed="rId4" cstate="print"/>
          <a:srcRect/>
          <a:stretch>
            <a:fillRect/>
          </a:stretch>
        </p:blipFill>
        <p:spPr bwMode="auto">
          <a:xfrm>
            <a:off x="0" y="4044660"/>
            <a:ext cx="1714512" cy="2813340"/>
          </a:xfrm>
          <a:prstGeom prst="rect">
            <a:avLst/>
          </a:prstGeom>
          <a:noFill/>
        </p:spPr>
      </p:pic>
      <p:pic>
        <p:nvPicPr>
          <p:cNvPr id="3" name="Picture 1" descr="C:\Program Files\Microsoft Office\MEDIA\CAGCAT10\j0293236.wmf">
            <a:hlinkClick r:id="rId5" action="ppaction://hlinkfile"/>
          </p:cNvPr>
          <p:cNvPicPr>
            <a:picLocks noChangeAspect="1" noChangeArrowheads="1"/>
          </p:cNvPicPr>
          <p:nvPr/>
        </p:nvPicPr>
        <p:blipFill>
          <a:blip r:embed="rId6" cstate="print"/>
          <a:srcRect/>
          <a:stretch>
            <a:fillRect/>
          </a:stretch>
        </p:blipFill>
        <p:spPr bwMode="auto">
          <a:xfrm>
            <a:off x="2123728" y="5229200"/>
            <a:ext cx="780856" cy="576064"/>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71736" y="648866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  </a:t>
            </a:r>
            <a:endParaRPr lang="fr-FR" sz="1400" dirty="0"/>
          </a:p>
        </p:txBody>
      </p:sp>
      <p:grpSp>
        <p:nvGrpSpPr>
          <p:cNvPr id="4" name="Groupe 6"/>
          <p:cNvGrpSpPr/>
          <p:nvPr/>
        </p:nvGrpSpPr>
        <p:grpSpPr>
          <a:xfrm>
            <a:off x="1785918" y="0"/>
            <a:ext cx="7870309" cy="2166270"/>
            <a:chOff x="0" y="0"/>
            <a:chExt cx="7870309" cy="2166270"/>
          </a:xfrm>
        </p:grpSpPr>
        <p:pic>
          <p:nvPicPr>
            <p:cNvPr id="8" name="Image 7"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0" name="ZoneTexte 9"/>
            <p:cNvSpPr txBox="1"/>
            <p:nvPr/>
          </p:nvSpPr>
          <p:spPr>
            <a:xfrm>
              <a:off x="1571636" y="1643050"/>
              <a:ext cx="6298673"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pic>
        <p:nvPicPr>
          <p:cNvPr id="31745" name="Picture 1" descr="C:\Program Files\Microsoft Office\MEDIA\CAGCAT10\j0234657.wmf"/>
          <p:cNvPicPr>
            <a:picLocks noChangeAspect="1" noChangeArrowheads="1"/>
          </p:cNvPicPr>
          <p:nvPr/>
        </p:nvPicPr>
        <p:blipFill>
          <a:blip r:embed="rId4" cstate="print"/>
          <a:srcRect/>
          <a:stretch>
            <a:fillRect/>
          </a:stretch>
        </p:blipFill>
        <p:spPr bwMode="auto">
          <a:xfrm>
            <a:off x="500033" y="3786190"/>
            <a:ext cx="2594341" cy="2525122"/>
          </a:xfrm>
          <a:prstGeom prst="rect">
            <a:avLst/>
          </a:prstGeom>
          <a:noFill/>
        </p:spPr>
      </p:pic>
      <p:sp>
        <p:nvSpPr>
          <p:cNvPr id="2" name="Titre 1"/>
          <p:cNvSpPr>
            <a:spLocks noGrp="1"/>
          </p:cNvSpPr>
          <p:nvPr>
            <p:ph type="ctrTitle"/>
          </p:nvPr>
        </p:nvSpPr>
        <p:spPr>
          <a:xfrm>
            <a:off x="1214414" y="2786058"/>
            <a:ext cx="7772400" cy="1470025"/>
          </a:xfrm>
        </p:spPr>
        <p:txBody>
          <a:bodyPr>
            <a:noAutofit/>
          </a:bodyPr>
          <a:lstStyle/>
          <a:p>
            <a:r>
              <a:rPr lang="fr-FR" sz="2400" b="1" dirty="0" smtClean="0">
                <a:latin typeface="Comic Sans MS" pitchFamily="66" charset="0"/>
              </a:rPr>
              <a:t>La méconnaissance de certains sujets pourra être traitée par des modules de formation appropriés ou à partir d’informations de certains sites de référence présentés sur notre prochain site Web  </a:t>
            </a:r>
            <a:endParaRPr lang="fr-FR" sz="2400" b="1" dirty="0">
              <a:latin typeface="Comic Sans MS" pitchFamily="66"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71736" y="648866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  </a:t>
            </a:r>
            <a:endParaRPr lang="fr-FR" sz="1400" dirty="0"/>
          </a:p>
        </p:txBody>
      </p:sp>
      <p:grpSp>
        <p:nvGrpSpPr>
          <p:cNvPr id="4" name="Groupe 6"/>
          <p:cNvGrpSpPr/>
          <p:nvPr/>
        </p:nvGrpSpPr>
        <p:grpSpPr>
          <a:xfrm>
            <a:off x="1785918" y="0"/>
            <a:ext cx="7870309" cy="2166270"/>
            <a:chOff x="0" y="0"/>
            <a:chExt cx="7870309" cy="2166270"/>
          </a:xfrm>
        </p:grpSpPr>
        <p:pic>
          <p:nvPicPr>
            <p:cNvPr id="8" name="Image 7"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0" name="ZoneTexte 9"/>
            <p:cNvSpPr txBox="1"/>
            <p:nvPr/>
          </p:nvSpPr>
          <p:spPr>
            <a:xfrm>
              <a:off x="1500198" y="1643050"/>
              <a:ext cx="6370111"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sp>
        <p:nvSpPr>
          <p:cNvPr id="11" name="ZoneTexte 10"/>
          <p:cNvSpPr txBox="1"/>
          <p:nvPr/>
        </p:nvSpPr>
        <p:spPr>
          <a:xfrm>
            <a:off x="0" y="3571876"/>
            <a:ext cx="3203569" cy="2308324"/>
          </a:xfrm>
          <a:prstGeom prst="rect">
            <a:avLst/>
          </a:prstGeom>
          <a:noFill/>
        </p:spPr>
        <p:txBody>
          <a:bodyPr wrap="square" rtlCol="0">
            <a:spAutoFit/>
          </a:bodyPr>
          <a:lstStyle/>
          <a:p>
            <a:pPr>
              <a:buFont typeface="Wingdings" pitchFamily="2" charset="2"/>
              <a:buChar char="§"/>
            </a:pPr>
            <a:r>
              <a:rPr lang="fr-FR" dirty="0" smtClean="0"/>
              <a:t>Formation initiale</a:t>
            </a:r>
          </a:p>
          <a:p>
            <a:pPr>
              <a:buFont typeface="Wingdings" pitchFamily="2" charset="2"/>
              <a:buChar char="§"/>
            </a:pPr>
            <a:endParaRPr lang="fr-FR" dirty="0" smtClean="0"/>
          </a:p>
          <a:p>
            <a:pPr>
              <a:buFont typeface="Wingdings" pitchFamily="2" charset="2"/>
              <a:buChar char="§"/>
            </a:pPr>
            <a:r>
              <a:rPr lang="fr-FR" dirty="0" smtClean="0"/>
              <a:t>Formation Professionnelle</a:t>
            </a:r>
          </a:p>
          <a:p>
            <a:pPr>
              <a:buFont typeface="Wingdings" pitchFamily="2" charset="2"/>
              <a:buChar char="§"/>
            </a:pPr>
            <a:endParaRPr lang="fr-FR" dirty="0" smtClean="0"/>
          </a:p>
          <a:p>
            <a:pPr>
              <a:buFont typeface="Wingdings" pitchFamily="2" charset="2"/>
              <a:buChar char="§"/>
            </a:pPr>
            <a:r>
              <a:rPr lang="fr-FR" dirty="0" smtClean="0"/>
              <a:t>Formation Continue</a:t>
            </a:r>
          </a:p>
          <a:p>
            <a:pPr>
              <a:buFont typeface="Wingdings" pitchFamily="2" charset="2"/>
              <a:buChar char="§"/>
            </a:pPr>
            <a:endParaRPr lang="fr-FR" dirty="0" smtClean="0"/>
          </a:p>
          <a:p>
            <a:pPr>
              <a:buFont typeface="Wingdings" pitchFamily="2" charset="2"/>
              <a:buChar char="§"/>
            </a:pPr>
            <a:r>
              <a:rPr lang="fr-FR" dirty="0" smtClean="0"/>
              <a:t>Accompagnement à la création</a:t>
            </a:r>
          </a:p>
          <a:p>
            <a:r>
              <a:rPr lang="fr-FR" dirty="0" smtClean="0"/>
              <a:t>d’entreprise</a:t>
            </a:r>
            <a:endParaRPr lang="fr-FR" dirty="0"/>
          </a:p>
        </p:txBody>
      </p:sp>
      <p:pic>
        <p:nvPicPr>
          <p:cNvPr id="30721" name="Picture 1" descr="C:\Program Files\Microsoft Office\MEDIA\CAGCAT10\j0234687.gif"/>
          <p:cNvPicPr>
            <a:picLocks noChangeAspect="1" noChangeArrowheads="1" noCrop="1"/>
          </p:cNvPicPr>
          <p:nvPr/>
        </p:nvPicPr>
        <p:blipFill>
          <a:blip r:embed="rId4" cstate="print"/>
          <a:srcRect/>
          <a:stretch>
            <a:fillRect/>
          </a:stretch>
        </p:blipFill>
        <p:spPr bwMode="auto">
          <a:xfrm>
            <a:off x="6460196" y="5000636"/>
            <a:ext cx="2683804" cy="1581156"/>
          </a:xfrm>
          <a:prstGeom prst="rect">
            <a:avLst/>
          </a:prstGeom>
          <a:noFill/>
        </p:spPr>
      </p:pic>
      <p:sp>
        <p:nvSpPr>
          <p:cNvPr id="2" name="Titre 1"/>
          <p:cNvSpPr>
            <a:spLocks noGrp="1"/>
          </p:cNvSpPr>
          <p:nvPr>
            <p:ph type="ctrTitle"/>
          </p:nvPr>
        </p:nvSpPr>
        <p:spPr>
          <a:xfrm>
            <a:off x="0" y="1785926"/>
            <a:ext cx="7772400" cy="2000264"/>
          </a:xfrm>
        </p:spPr>
        <p:txBody>
          <a:bodyPr>
            <a:normAutofit/>
          </a:bodyPr>
          <a:lstStyle/>
          <a:p>
            <a:r>
              <a:rPr lang="fr-FR" sz="2800" b="1" dirty="0" smtClean="0">
                <a:latin typeface="Comic Sans MS" pitchFamily="66" charset="0"/>
              </a:rPr>
              <a:t>      </a:t>
            </a:r>
            <a:r>
              <a:rPr lang="fr-FR" sz="2400" b="1" dirty="0" smtClean="0">
                <a:latin typeface="Comic Sans MS" pitchFamily="66" charset="0"/>
              </a:rPr>
              <a:t>Favoriser les échanges de bonnes pratiques…  </a:t>
            </a:r>
            <a:endParaRPr lang="fr-FR" sz="2400" b="1" dirty="0">
              <a:latin typeface="Comic Sans MS" pitchFamily="66" charset="0"/>
            </a:endParaRPr>
          </a:p>
        </p:txBody>
      </p:sp>
      <p:sp>
        <p:nvSpPr>
          <p:cNvPr id="3" name="Sous-titre 2"/>
          <p:cNvSpPr>
            <a:spLocks noGrp="1"/>
          </p:cNvSpPr>
          <p:nvPr>
            <p:ph type="subTitle" idx="1"/>
          </p:nvPr>
        </p:nvSpPr>
        <p:spPr>
          <a:xfrm>
            <a:off x="1691680" y="3645024"/>
            <a:ext cx="7858148" cy="1966914"/>
          </a:xfrm>
        </p:spPr>
        <p:txBody>
          <a:bodyPr>
            <a:normAutofit/>
          </a:bodyPr>
          <a:lstStyle/>
          <a:p>
            <a:r>
              <a:rPr lang="fr-FR" sz="2400" b="1" dirty="0" smtClean="0">
                <a:solidFill>
                  <a:schemeClr val="tx1"/>
                </a:solidFill>
                <a:latin typeface="Comic Sans MS" pitchFamily="66" charset="0"/>
              </a:rPr>
              <a:t>Nous sommes 4 partenaires issus d’horizons différents et complémentaires </a:t>
            </a:r>
            <a:endParaRPr lang="fr-FR" sz="2400" b="1" dirty="0">
              <a:solidFill>
                <a:schemeClr val="tx1"/>
              </a:solidFill>
              <a:latin typeface="Comic Sans MS" pitchFamily="66"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a:xfrm>
            <a:off x="-357222" y="3571876"/>
            <a:ext cx="8229600" cy="1143000"/>
          </a:xfrm>
        </p:spPr>
        <p:txBody>
          <a:bodyPr>
            <a:normAutofit fontScale="90000"/>
          </a:bodyPr>
          <a:lstStyle/>
          <a:p>
            <a:r>
              <a:rPr lang="fr-FR" b="1" dirty="0" smtClean="0">
                <a:latin typeface="Comic Sans MS" pitchFamily="66" charset="0"/>
              </a:rPr>
              <a:t>                </a:t>
            </a:r>
            <a:r>
              <a:rPr lang="fr-FR" sz="4000" b="1" dirty="0" smtClean="0">
                <a:latin typeface="Comic Sans MS" pitchFamily="66" charset="0"/>
              </a:rPr>
              <a:t>Nos Rencontres    </a:t>
            </a:r>
            <a:br>
              <a:rPr lang="fr-FR" sz="4000" b="1" dirty="0" smtClean="0">
                <a:latin typeface="Comic Sans MS" pitchFamily="66" charset="0"/>
              </a:rPr>
            </a:br>
            <a:r>
              <a:rPr lang="fr-FR" sz="4000" b="1" dirty="0" smtClean="0">
                <a:latin typeface="Comic Sans MS" pitchFamily="66" charset="0"/>
              </a:rPr>
              <a:t>              de Travail</a:t>
            </a:r>
            <a:endParaRPr lang="fr-FR" sz="4000" b="1" dirty="0">
              <a:latin typeface="Comic Sans MS" pitchFamily="66" charset="0"/>
            </a:endParaRPr>
          </a:p>
        </p:txBody>
      </p:sp>
      <p:sp>
        <p:nvSpPr>
          <p:cNvPr id="6" name="Rectangle 5"/>
          <p:cNvSpPr/>
          <p:nvPr/>
        </p:nvSpPr>
        <p:spPr>
          <a:xfrm>
            <a:off x="2571736" y="648866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  </a:t>
            </a:r>
            <a:endParaRPr lang="fr-FR" sz="1400" dirty="0"/>
          </a:p>
        </p:txBody>
      </p:sp>
      <p:grpSp>
        <p:nvGrpSpPr>
          <p:cNvPr id="20" name="Groupe 19"/>
          <p:cNvGrpSpPr/>
          <p:nvPr/>
        </p:nvGrpSpPr>
        <p:grpSpPr>
          <a:xfrm>
            <a:off x="1785918" y="0"/>
            <a:ext cx="7870309" cy="2166270"/>
            <a:chOff x="1785918" y="0"/>
            <a:chExt cx="7870309" cy="2166270"/>
          </a:xfrm>
        </p:grpSpPr>
        <p:pic>
          <p:nvPicPr>
            <p:cNvPr id="8" name="Image 7" descr="logo-europe.bmp"/>
            <p:cNvPicPr>
              <a:picLocks noChangeAspect="1"/>
            </p:cNvPicPr>
            <p:nvPr/>
          </p:nvPicPr>
          <p:blipFill>
            <a:blip r:embed="rId3" cstate="print"/>
            <a:stretch>
              <a:fillRect/>
            </a:stretch>
          </p:blipFill>
          <p:spPr>
            <a:xfrm>
              <a:off x="1785918" y="0"/>
              <a:ext cx="5572164" cy="1961541"/>
            </a:xfrm>
            <a:prstGeom prst="rect">
              <a:avLst/>
            </a:prstGeom>
          </p:spPr>
        </p:pic>
        <p:pic>
          <p:nvPicPr>
            <p:cNvPr id="9" name="Image 8" descr="Sans titre1.jpg"/>
            <p:cNvPicPr>
              <a:picLocks noChangeAspect="1"/>
            </p:cNvPicPr>
            <p:nvPr/>
          </p:nvPicPr>
          <p:blipFill>
            <a:blip r:embed="rId4" cstate="print"/>
            <a:stretch>
              <a:fillRect/>
            </a:stretch>
          </p:blipFill>
          <p:spPr>
            <a:xfrm>
              <a:off x="1785918" y="0"/>
              <a:ext cx="3357554" cy="1050358"/>
            </a:xfrm>
            <a:prstGeom prst="rect">
              <a:avLst/>
            </a:prstGeom>
          </p:spPr>
        </p:pic>
        <p:sp>
          <p:nvSpPr>
            <p:cNvPr id="10" name="ZoneTexte 9"/>
            <p:cNvSpPr txBox="1"/>
            <p:nvPr/>
          </p:nvSpPr>
          <p:spPr>
            <a:xfrm>
              <a:off x="3357554" y="1643050"/>
              <a:ext cx="6298673"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pic>
        <p:nvPicPr>
          <p:cNvPr id="16" name="Picture 9" descr="ic1"/>
          <p:cNvPicPr>
            <a:picLocks noChangeAspect="1" noChangeArrowheads="1"/>
          </p:cNvPicPr>
          <p:nvPr/>
        </p:nvPicPr>
        <p:blipFill>
          <a:blip r:embed="rId5" cstate="print"/>
          <a:srcRect/>
          <a:stretch>
            <a:fillRect/>
          </a:stretch>
        </p:blipFill>
        <p:spPr bwMode="auto">
          <a:xfrm>
            <a:off x="214282" y="2061332"/>
            <a:ext cx="2071702" cy="885831"/>
          </a:xfrm>
          <a:prstGeom prst="rect">
            <a:avLst/>
          </a:prstGeom>
          <a:noFill/>
          <a:ln w="9525">
            <a:noFill/>
            <a:miter lim="800000"/>
            <a:headEnd/>
            <a:tailEnd/>
          </a:ln>
        </p:spPr>
      </p:pic>
      <p:graphicFrame>
        <p:nvGraphicFramePr>
          <p:cNvPr id="26626" name="Object 3"/>
          <p:cNvGraphicFramePr>
            <a:graphicFrameLocks noChangeAspect="1"/>
          </p:cNvGraphicFramePr>
          <p:nvPr/>
        </p:nvGraphicFramePr>
        <p:xfrm>
          <a:off x="357158" y="3286124"/>
          <a:ext cx="1659258" cy="857251"/>
        </p:xfrm>
        <a:graphic>
          <a:graphicData uri="http://schemas.openxmlformats.org/presentationml/2006/ole">
            <p:oleObj spid="_x0000_s26626" name="Photo Editor Photo" r:id="rId6" imgW="2857899" imgH="1486107" progId="">
              <p:embed/>
            </p:oleObj>
          </a:graphicData>
        </a:graphic>
      </p:graphicFrame>
      <p:pic>
        <p:nvPicPr>
          <p:cNvPr id="18" name="Picture 2079" descr="intestazioneGrossa"/>
          <p:cNvPicPr>
            <a:picLocks noChangeAspect="1" noChangeArrowheads="1"/>
          </p:cNvPicPr>
          <p:nvPr/>
        </p:nvPicPr>
        <p:blipFill>
          <a:blip r:embed="rId7" cstate="print">
            <a:clrChange>
              <a:clrFrom>
                <a:srgbClr val="FFFFFF"/>
              </a:clrFrom>
              <a:clrTo>
                <a:srgbClr val="FFFFFF">
                  <a:alpha val="0"/>
                </a:srgbClr>
              </a:clrTo>
            </a:clrChange>
          </a:blip>
          <a:srcRect r="57057"/>
          <a:stretch>
            <a:fillRect/>
          </a:stretch>
        </p:blipFill>
        <p:spPr bwMode="auto">
          <a:xfrm>
            <a:off x="0" y="4643446"/>
            <a:ext cx="2455985" cy="723900"/>
          </a:xfrm>
          <a:prstGeom prst="rect">
            <a:avLst/>
          </a:prstGeom>
          <a:noFill/>
          <a:ln w="9525">
            <a:noFill/>
            <a:miter lim="800000"/>
            <a:headEnd/>
            <a:tailEnd/>
          </a:ln>
        </p:spPr>
      </p:pic>
      <p:pic>
        <p:nvPicPr>
          <p:cNvPr id="26627" name="Image 1" descr="http://www.egee.asso.fr/Images/Upload/Logos_regions/BlocMark/BMPACA.jpg"/>
          <p:cNvPicPr>
            <a:picLocks noChangeAspect="1" noChangeArrowheads="1"/>
          </p:cNvPicPr>
          <p:nvPr/>
        </p:nvPicPr>
        <p:blipFill>
          <a:blip r:embed="rId8" cstate="print"/>
          <a:srcRect/>
          <a:stretch>
            <a:fillRect/>
          </a:stretch>
        </p:blipFill>
        <p:spPr bwMode="auto">
          <a:xfrm>
            <a:off x="251520" y="5677346"/>
            <a:ext cx="1944216" cy="8083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pPr algn="l"/>
            <a:r>
              <a:rPr lang="fr-FR" sz="3200" dirty="0" smtClean="0">
                <a:latin typeface="Comic Sans MS" pitchFamily="66" charset="0"/>
              </a:rPr>
              <a:t/>
            </a:r>
            <a:br>
              <a:rPr lang="fr-FR" sz="3200" dirty="0" smtClean="0">
                <a:latin typeface="Comic Sans MS" pitchFamily="66" charset="0"/>
              </a:rPr>
            </a:br>
            <a:endParaRPr lang="fr-FR" sz="3200" dirty="0">
              <a:latin typeface="Comic Sans MS" pitchFamily="66" charset="0"/>
            </a:endParaRPr>
          </a:p>
        </p:txBody>
      </p:sp>
      <p:sp>
        <p:nvSpPr>
          <p:cNvPr id="10" name="Sous-titre 9"/>
          <p:cNvSpPr>
            <a:spLocks noGrp="1"/>
          </p:cNvSpPr>
          <p:nvPr>
            <p:ph type="subTitle" idx="1"/>
          </p:nvPr>
        </p:nvSpPr>
        <p:spPr>
          <a:xfrm>
            <a:off x="500002" y="2428868"/>
            <a:ext cx="8643998" cy="3786214"/>
          </a:xfrm>
        </p:spPr>
        <p:txBody>
          <a:bodyPr>
            <a:normAutofit fontScale="92500"/>
          </a:bodyPr>
          <a:lstStyle/>
          <a:p>
            <a:r>
              <a:rPr lang="fr-FR" sz="3900" b="1" dirty="0" smtClean="0">
                <a:solidFill>
                  <a:schemeClr val="tx1"/>
                </a:solidFill>
                <a:latin typeface="Comic Sans MS" pitchFamily="66" charset="0"/>
              </a:rPr>
              <a:t>Partenariat éducatif Grundtvig </a:t>
            </a:r>
            <a:r>
              <a:rPr lang="fr-FR" sz="3900" dirty="0" smtClean="0">
                <a:solidFill>
                  <a:schemeClr val="tx1"/>
                </a:solidFill>
                <a:latin typeface="Comic Sans MS" pitchFamily="66" charset="0"/>
              </a:rPr>
              <a:t>(suite)</a:t>
            </a:r>
          </a:p>
          <a:p>
            <a:endParaRPr lang="fr-FR" sz="4400" dirty="0" smtClean="0">
              <a:latin typeface="Comic Sans MS" pitchFamily="66" charset="0"/>
            </a:endParaRPr>
          </a:p>
          <a:p>
            <a:r>
              <a:rPr lang="fr-FR" sz="2600" b="1" dirty="0" smtClean="0">
                <a:latin typeface="Comic Sans MS" pitchFamily="66" charset="0"/>
              </a:rPr>
              <a:t>          </a:t>
            </a:r>
            <a:r>
              <a:rPr lang="fr-FR" sz="2600" b="1" dirty="0" smtClean="0">
                <a:solidFill>
                  <a:schemeClr val="tx1"/>
                </a:solidFill>
                <a:latin typeface="Comic Sans MS" pitchFamily="66" charset="0"/>
              </a:rPr>
              <a:t>La mobilité Européenne en quelques chiffres</a:t>
            </a:r>
          </a:p>
          <a:p>
            <a:endParaRPr lang="fr-FR" sz="2600" b="1" dirty="0" smtClean="0">
              <a:solidFill>
                <a:schemeClr val="tx1"/>
              </a:solidFill>
              <a:latin typeface="Comic Sans MS" pitchFamily="66" charset="0"/>
            </a:endParaRPr>
          </a:p>
          <a:p>
            <a:r>
              <a:rPr lang="fr-FR" sz="2600" b="1" dirty="0" smtClean="0">
                <a:solidFill>
                  <a:schemeClr val="tx1"/>
                </a:solidFill>
                <a:latin typeface="Comic Sans MS" pitchFamily="66" charset="0"/>
              </a:rPr>
              <a:t>        Plan d’action de l’union européenne pour la mobilité de l’emploi</a:t>
            </a:r>
            <a:endParaRPr lang="fr-FR" sz="2600" b="1" dirty="0">
              <a:solidFill>
                <a:schemeClr val="tx1"/>
              </a:solidFill>
              <a:latin typeface="Comic Sans MS" pitchFamily="66" charset="0"/>
            </a:endParaRPr>
          </a:p>
        </p:txBody>
      </p:sp>
      <p:sp>
        <p:nvSpPr>
          <p:cNvPr id="6" name="Rectangle 5"/>
          <p:cNvSpPr/>
          <p:nvPr/>
        </p:nvSpPr>
        <p:spPr>
          <a:xfrm>
            <a:off x="2571736" y="6488668"/>
            <a:ext cx="4572000" cy="584775"/>
          </a:xfrm>
          <a:prstGeom prst="rect">
            <a:avLst/>
          </a:prstGeom>
        </p:spPr>
        <p:txBody>
          <a:bodyPr>
            <a:spAutoFit/>
          </a:bodyPr>
          <a:lstStyle/>
          <a:p>
            <a:r>
              <a:rPr lang="fr-FR" dirty="0" smtClean="0">
                <a:solidFill>
                  <a:srgbClr val="C00000"/>
                </a:solidFill>
                <a:latin typeface="Comic Sans MS" pitchFamily="66" charset="0"/>
              </a:rPr>
              <a:t>      </a:t>
            </a:r>
            <a:endParaRPr lang="fr-FR" sz="1400" dirty="0" smtClean="0">
              <a:solidFill>
                <a:srgbClr val="C00000"/>
              </a:solidFill>
              <a:latin typeface="Comic Sans MS" pitchFamily="66" charset="0"/>
            </a:endParaRPr>
          </a:p>
          <a:p>
            <a:endParaRPr lang="fr-FR" sz="1400" dirty="0"/>
          </a:p>
        </p:txBody>
      </p:sp>
      <p:grpSp>
        <p:nvGrpSpPr>
          <p:cNvPr id="3" name="Groupe 18"/>
          <p:cNvGrpSpPr/>
          <p:nvPr/>
        </p:nvGrpSpPr>
        <p:grpSpPr>
          <a:xfrm>
            <a:off x="1785918" y="0"/>
            <a:ext cx="7798871" cy="2309146"/>
            <a:chOff x="0" y="0"/>
            <a:chExt cx="7798871" cy="2309146"/>
          </a:xfrm>
        </p:grpSpPr>
        <p:pic>
          <p:nvPicPr>
            <p:cNvPr id="5" name="Image 4"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4" name="Image 3"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6" name="ZoneTexte 15"/>
            <p:cNvSpPr txBox="1"/>
            <p:nvPr/>
          </p:nvSpPr>
          <p:spPr>
            <a:xfrm>
              <a:off x="1571636" y="1785926"/>
              <a:ext cx="6227235"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sp>
        <p:nvSpPr>
          <p:cNvPr id="17" name="ZoneTexte 16"/>
          <p:cNvSpPr txBox="1"/>
          <p:nvPr/>
        </p:nvSpPr>
        <p:spPr>
          <a:xfrm>
            <a:off x="2928926" y="6550223"/>
            <a:ext cx="3658374" cy="307777"/>
          </a:xfrm>
          <a:prstGeom prst="rect">
            <a:avLst/>
          </a:prstGeom>
          <a:noFill/>
        </p:spPr>
        <p:txBody>
          <a:bodyPr wrap="none" rtlCol="0">
            <a:spAutoFit/>
          </a:bodyPr>
          <a:lstStyle/>
          <a:p>
            <a:r>
              <a:rPr lang="fr-FR" sz="1400" dirty="0" smtClean="0">
                <a:solidFill>
                  <a:srgbClr val="FF0000"/>
                </a:solidFill>
                <a:latin typeface="Comic Sans MS" pitchFamily="66" charset="0"/>
              </a:rPr>
              <a:t>Droit à la formation tout au long de sa vie</a:t>
            </a:r>
            <a:endParaRPr lang="fr-FR" sz="1400" dirty="0">
              <a:solidFill>
                <a:srgbClr val="FF0000"/>
              </a:solidFill>
              <a:latin typeface="Comic Sans MS" pitchFamily="66" charset="0"/>
            </a:endParaRPr>
          </a:p>
        </p:txBody>
      </p:sp>
      <p:sp>
        <p:nvSpPr>
          <p:cNvPr id="11" name="Triangle isocèle 10"/>
          <p:cNvSpPr/>
          <p:nvPr/>
        </p:nvSpPr>
        <p:spPr>
          <a:xfrm>
            <a:off x="1643042" y="3857628"/>
            <a:ext cx="285752" cy="28575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riangle isocèle 11"/>
          <p:cNvSpPr/>
          <p:nvPr/>
        </p:nvSpPr>
        <p:spPr>
          <a:xfrm>
            <a:off x="1643042" y="4786322"/>
            <a:ext cx="285752" cy="28575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85786" y="2643182"/>
            <a:ext cx="7772400" cy="1470025"/>
          </a:xfrm>
        </p:spPr>
        <p:txBody>
          <a:bodyPr/>
          <a:lstStyle/>
          <a:p>
            <a:r>
              <a:rPr lang="fr-FR" b="1" dirty="0" smtClean="0">
                <a:latin typeface="Comic Sans MS" pitchFamily="66" charset="0"/>
              </a:rPr>
              <a:t>CHIAVARI</a:t>
            </a:r>
            <a:br>
              <a:rPr lang="fr-FR" b="1" dirty="0" smtClean="0">
                <a:latin typeface="Comic Sans MS" pitchFamily="66" charset="0"/>
              </a:rPr>
            </a:br>
            <a:r>
              <a:rPr lang="fr-FR" sz="3200" dirty="0" smtClean="0">
                <a:latin typeface="Comic Sans MS" pitchFamily="66" charset="0"/>
              </a:rPr>
              <a:t>Italie</a:t>
            </a:r>
            <a:endParaRPr lang="fr-FR" sz="3200" dirty="0">
              <a:latin typeface="Comic Sans MS" pitchFamily="66" charset="0"/>
            </a:endParaRPr>
          </a:p>
        </p:txBody>
      </p:sp>
      <p:sp>
        <p:nvSpPr>
          <p:cNvPr id="3" name="Sous-titre 2"/>
          <p:cNvSpPr>
            <a:spLocks noGrp="1"/>
          </p:cNvSpPr>
          <p:nvPr>
            <p:ph type="subTitle" idx="1"/>
          </p:nvPr>
        </p:nvSpPr>
        <p:spPr>
          <a:xfrm>
            <a:off x="1571604" y="4500570"/>
            <a:ext cx="6400800" cy="1752600"/>
          </a:xfrm>
        </p:spPr>
        <p:txBody>
          <a:bodyPr>
            <a:normAutofit/>
          </a:bodyPr>
          <a:lstStyle/>
          <a:p>
            <a:r>
              <a:rPr lang="fr-FR" sz="2400" b="1" dirty="0" smtClean="0">
                <a:solidFill>
                  <a:schemeClr val="tx1"/>
                </a:solidFill>
                <a:latin typeface="Comic Sans MS" pitchFamily="66" charset="0"/>
              </a:rPr>
              <a:t>Du 24 au 28 Novembre 2008</a:t>
            </a:r>
            <a:endParaRPr lang="fr-FR" sz="2400" b="1" dirty="0">
              <a:solidFill>
                <a:schemeClr val="tx1"/>
              </a:solidFill>
              <a:latin typeface="Comic Sans MS" pitchFamily="66" charset="0"/>
            </a:endParaRPr>
          </a:p>
        </p:txBody>
      </p:sp>
      <p:sp>
        <p:nvSpPr>
          <p:cNvPr id="6" name="Rectangle 5"/>
          <p:cNvSpPr/>
          <p:nvPr/>
        </p:nvSpPr>
        <p:spPr>
          <a:xfrm>
            <a:off x="2571736" y="648866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  </a:t>
            </a:r>
            <a:endParaRPr lang="fr-FR" sz="1400" dirty="0"/>
          </a:p>
        </p:txBody>
      </p:sp>
      <p:grpSp>
        <p:nvGrpSpPr>
          <p:cNvPr id="4" name="Groupe 6"/>
          <p:cNvGrpSpPr/>
          <p:nvPr/>
        </p:nvGrpSpPr>
        <p:grpSpPr>
          <a:xfrm>
            <a:off x="1785918" y="0"/>
            <a:ext cx="7870309" cy="2166270"/>
            <a:chOff x="0" y="0"/>
            <a:chExt cx="7870309" cy="2166270"/>
          </a:xfrm>
        </p:grpSpPr>
        <p:pic>
          <p:nvPicPr>
            <p:cNvPr id="8" name="Image 7"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0" name="ZoneTexte 9"/>
            <p:cNvSpPr txBox="1"/>
            <p:nvPr/>
          </p:nvSpPr>
          <p:spPr>
            <a:xfrm>
              <a:off x="1571636" y="1643050"/>
              <a:ext cx="6298673"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pic>
        <p:nvPicPr>
          <p:cNvPr id="11" name="Picture 2079" descr="intestazioneGrossa"/>
          <p:cNvPicPr>
            <a:picLocks noChangeAspect="1" noChangeArrowheads="1"/>
          </p:cNvPicPr>
          <p:nvPr/>
        </p:nvPicPr>
        <p:blipFill>
          <a:blip r:embed="rId4" cstate="print">
            <a:clrChange>
              <a:clrFrom>
                <a:srgbClr val="FFFFFF"/>
              </a:clrFrom>
              <a:clrTo>
                <a:srgbClr val="FFFFFF">
                  <a:alpha val="0"/>
                </a:srgbClr>
              </a:clrTo>
            </a:clrChange>
          </a:blip>
          <a:srcRect r="57057"/>
          <a:stretch>
            <a:fillRect/>
          </a:stretch>
        </p:blipFill>
        <p:spPr bwMode="auto">
          <a:xfrm>
            <a:off x="0" y="3286124"/>
            <a:ext cx="2455985" cy="723900"/>
          </a:xfrm>
          <a:prstGeom prst="rect">
            <a:avLst/>
          </a:prstGeom>
          <a:noFill/>
          <a:ln w="9525">
            <a:noFill/>
            <a:miter lim="800000"/>
            <a:headEnd/>
            <a:tailEnd/>
          </a:ln>
        </p:spPr>
      </p:pic>
      <p:pic>
        <p:nvPicPr>
          <p:cNvPr id="55298" name="Picture 2" descr="C:\Program Files\Microsoft Office\MEDIA\CAGCAT10\j0199727.wmf"/>
          <p:cNvPicPr>
            <a:picLocks noChangeAspect="1" noChangeArrowheads="1"/>
          </p:cNvPicPr>
          <p:nvPr/>
        </p:nvPicPr>
        <p:blipFill>
          <a:blip r:embed="rId5" cstate="print"/>
          <a:srcRect/>
          <a:stretch>
            <a:fillRect/>
          </a:stretch>
        </p:blipFill>
        <p:spPr bwMode="auto">
          <a:xfrm>
            <a:off x="428596" y="5357826"/>
            <a:ext cx="1285884" cy="1263954"/>
          </a:xfrm>
          <a:prstGeom prst="rect">
            <a:avLst/>
          </a:prstGeom>
          <a:noFill/>
        </p:spPr>
      </p:pic>
      <p:pic>
        <p:nvPicPr>
          <p:cNvPr id="55299" name="Picture 3" descr="C:\Program Files\Microsoft Office\MEDIA\CAGCAT10\j0240695.wmf"/>
          <p:cNvPicPr>
            <a:picLocks noChangeAspect="1" noChangeArrowheads="1"/>
          </p:cNvPicPr>
          <p:nvPr/>
        </p:nvPicPr>
        <p:blipFill>
          <a:blip r:embed="rId6" cstate="print"/>
          <a:srcRect/>
          <a:stretch>
            <a:fillRect/>
          </a:stretch>
        </p:blipFill>
        <p:spPr bwMode="auto">
          <a:xfrm>
            <a:off x="2214547" y="5447390"/>
            <a:ext cx="1357322" cy="1086809"/>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71736" y="648866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  </a:t>
            </a:r>
            <a:endParaRPr lang="fr-FR" sz="1400" dirty="0"/>
          </a:p>
        </p:txBody>
      </p:sp>
      <p:grpSp>
        <p:nvGrpSpPr>
          <p:cNvPr id="4" name="Groupe 6"/>
          <p:cNvGrpSpPr/>
          <p:nvPr/>
        </p:nvGrpSpPr>
        <p:grpSpPr>
          <a:xfrm>
            <a:off x="1785918" y="0"/>
            <a:ext cx="7870309" cy="2166270"/>
            <a:chOff x="0" y="0"/>
            <a:chExt cx="7870309" cy="2166270"/>
          </a:xfrm>
        </p:grpSpPr>
        <p:pic>
          <p:nvPicPr>
            <p:cNvPr id="8" name="Image 7" descr="logo-europe.bmp"/>
            <p:cNvPicPr>
              <a:picLocks noChangeAspect="1"/>
            </p:cNvPicPr>
            <p:nvPr/>
          </p:nvPicPr>
          <p:blipFill>
            <a:blip r:embed="rId3"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4" cstate="print"/>
            <a:stretch>
              <a:fillRect/>
            </a:stretch>
          </p:blipFill>
          <p:spPr>
            <a:xfrm>
              <a:off x="0" y="0"/>
              <a:ext cx="3357554" cy="1050358"/>
            </a:xfrm>
            <a:prstGeom prst="rect">
              <a:avLst/>
            </a:prstGeom>
          </p:spPr>
        </p:pic>
        <p:sp>
          <p:nvSpPr>
            <p:cNvPr id="10" name="ZoneTexte 9"/>
            <p:cNvSpPr txBox="1"/>
            <p:nvPr/>
          </p:nvSpPr>
          <p:spPr>
            <a:xfrm>
              <a:off x="1571636" y="1643050"/>
              <a:ext cx="6298673"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pic>
        <p:nvPicPr>
          <p:cNvPr id="13" name="j0214098.wav">
            <a:hlinkClick r:id="" action="ppaction://media"/>
          </p:cNvPr>
          <p:cNvPicPr>
            <a:picLocks noRot="1" noChangeAspect="1"/>
          </p:cNvPicPr>
          <p:nvPr>
            <a:wavAudioFile r:embed="rId1" name="j0214098.wav"/>
          </p:nvPr>
        </p:nvPicPr>
        <p:blipFill>
          <a:blip r:embed="rId5" cstate="print"/>
          <a:stretch>
            <a:fillRect/>
          </a:stretch>
        </p:blipFill>
        <p:spPr>
          <a:xfrm>
            <a:off x="0" y="6553200"/>
            <a:ext cx="304800" cy="304800"/>
          </a:xfrm>
          <a:prstGeom prst="rect">
            <a:avLst/>
          </a:prstGeom>
        </p:spPr>
      </p:pic>
      <p:pic>
        <p:nvPicPr>
          <p:cNvPr id="28676" name="Picture 4" descr="C:\Program Files\Microsoft Office\MEDIA\CAGCAT10\j0149481.wmf"/>
          <p:cNvPicPr>
            <a:picLocks noChangeAspect="1" noChangeArrowheads="1"/>
          </p:cNvPicPr>
          <p:nvPr/>
        </p:nvPicPr>
        <p:blipFill>
          <a:blip r:embed="rId6" cstate="print"/>
          <a:srcRect/>
          <a:stretch>
            <a:fillRect/>
          </a:stretch>
        </p:blipFill>
        <p:spPr bwMode="auto">
          <a:xfrm>
            <a:off x="4714876" y="2214554"/>
            <a:ext cx="3071834" cy="3121554"/>
          </a:xfrm>
          <a:prstGeom prst="rect">
            <a:avLst/>
          </a:prstGeom>
          <a:noFill/>
        </p:spPr>
      </p:pic>
      <p:sp>
        <p:nvSpPr>
          <p:cNvPr id="12" name="ZoneTexte 11"/>
          <p:cNvSpPr txBox="1"/>
          <p:nvPr/>
        </p:nvSpPr>
        <p:spPr>
          <a:xfrm>
            <a:off x="1571604" y="2714620"/>
            <a:ext cx="2613216" cy="523220"/>
          </a:xfrm>
          <a:prstGeom prst="rect">
            <a:avLst/>
          </a:prstGeom>
          <a:noFill/>
        </p:spPr>
        <p:txBody>
          <a:bodyPr wrap="square" rtlCol="0">
            <a:spAutoFit/>
          </a:bodyPr>
          <a:lstStyle/>
          <a:p>
            <a:r>
              <a:rPr lang="fr-FR" sz="2800" b="1" dirty="0" smtClean="0">
                <a:latin typeface="Comic Sans MS" pitchFamily="66" charset="0"/>
              </a:rPr>
              <a:t>Le programme</a:t>
            </a:r>
            <a:endParaRPr lang="fr-FR" sz="2800" b="1" dirty="0">
              <a:latin typeface="Comic Sans MS" pitchFamily="66" charset="0"/>
            </a:endParaRPr>
          </a:p>
        </p:txBody>
      </p:sp>
      <p:sp>
        <p:nvSpPr>
          <p:cNvPr id="14" name="ZoneTexte 13"/>
          <p:cNvSpPr txBox="1"/>
          <p:nvPr/>
        </p:nvSpPr>
        <p:spPr>
          <a:xfrm>
            <a:off x="1571604" y="4143380"/>
            <a:ext cx="4443845" cy="523220"/>
          </a:xfrm>
          <a:prstGeom prst="rect">
            <a:avLst/>
          </a:prstGeom>
          <a:noFill/>
        </p:spPr>
        <p:txBody>
          <a:bodyPr wrap="none" rtlCol="0">
            <a:spAutoFit/>
          </a:bodyPr>
          <a:lstStyle/>
          <a:p>
            <a:r>
              <a:rPr lang="fr-FR" sz="2800" b="1" dirty="0" smtClean="0">
                <a:latin typeface="Comic Sans MS" pitchFamily="66" charset="0"/>
              </a:rPr>
              <a:t>Les séquences de travail</a:t>
            </a:r>
            <a:endParaRPr lang="fr-FR" sz="2800" b="1" dirty="0">
              <a:latin typeface="Comic Sans MS" pitchFamily="66" charset="0"/>
            </a:endParaRPr>
          </a:p>
        </p:txBody>
      </p:sp>
      <p:sp>
        <p:nvSpPr>
          <p:cNvPr id="15" name="ZoneTexte 14"/>
          <p:cNvSpPr txBox="1"/>
          <p:nvPr/>
        </p:nvSpPr>
        <p:spPr>
          <a:xfrm>
            <a:off x="1571604" y="5643578"/>
            <a:ext cx="4953600" cy="523220"/>
          </a:xfrm>
          <a:prstGeom prst="rect">
            <a:avLst/>
          </a:prstGeom>
          <a:noFill/>
        </p:spPr>
        <p:txBody>
          <a:bodyPr wrap="none" rtlCol="0">
            <a:spAutoFit/>
          </a:bodyPr>
          <a:lstStyle/>
          <a:p>
            <a:r>
              <a:rPr lang="fr-FR" sz="2800" b="1" dirty="0" smtClean="0">
                <a:latin typeface="Comic Sans MS" pitchFamily="66" charset="0"/>
              </a:rPr>
              <a:t>Le compte rendu et actions</a:t>
            </a:r>
            <a:endParaRPr lang="fr-FR" sz="2800" b="1" dirty="0">
              <a:latin typeface="Comic Sans MS" pitchFamily="66" charset="0"/>
            </a:endParaRPr>
          </a:p>
        </p:txBody>
      </p:sp>
      <p:pic>
        <p:nvPicPr>
          <p:cNvPr id="61441" name="Picture 1" descr="C:\Program Files\Microsoft Office\MEDIA\CAGCAT10\j0293236.wmf">
            <a:hlinkClick r:id="rId7" action="ppaction://hlinkfile"/>
          </p:cNvPr>
          <p:cNvPicPr>
            <a:picLocks noChangeAspect="1" noChangeArrowheads="1"/>
          </p:cNvPicPr>
          <p:nvPr/>
        </p:nvPicPr>
        <p:blipFill>
          <a:blip r:embed="rId8" cstate="print"/>
          <a:srcRect/>
          <a:stretch>
            <a:fillRect/>
          </a:stretch>
        </p:blipFill>
        <p:spPr bwMode="auto">
          <a:xfrm>
            <a:off x="611560" y="2636912"/>
            <a:ext cx="864096" cy="637473"/>
          </a:xfrm>
          <a:prstGeom prst="rect">
            <a:avLst/>
          </a:prstGeom>
          <a:noFill/>
        </p:spPr>
      </p:pic>
      <p:pic>
        <p:nvPicPr>
          <p:cNvPr id="16" name="Picture 1" descr="C:\Program Files\Microsoft Office\MEDIA\CAGCAT10\j0293236.wmf">
            <a:hlinkClick r:id="rId9" action="ppaction://hlinkpres?slideindex=1&amp;slidetitle="/>
          </p:cNvPr>
          <p:cNvPicPr>
            <a:picLocks noChangeAspect="1" noChangeArrowheads="1"/>
          </p:cNvPicPr>
          <p:nvPr/>
        </p:nvPicPr>
        <p:blipFill>
          <a:blip r:embed="rId8" cstate="print"/>
          <a:srcRect/>
          <a:stretch>
            <a:fillRect/>
          </a:stretch>
        </p:blipFill>
        <p:spPr bwMode="auto">
          <a:xfrm>
            <a:off x="611560" y="4149080"/>
            <a:ext cx="780856" cy="576064"/>
          </a:xfrm>
          <a:prstGeom prst="rect">
            <a:avLst/>
          </a:prstGeom>
          <a:noFill/>
        </p:spPr>
      </p:pic>
      <p:pic>
        <p:nvPicPr>
          <p:cNvPr id="17" name="Picture 1" descr="C:\Program Files\Microsoft Office\MEDIA\CAGCAT10\j0293236.wmf">
            <a:hlinkClick r:id="rId10" action="ppaction://hlinkfile"/>
          </p:cNvPr>
          <p:cNvPicPr>
            <a:picLocks noChangeAspect="1" noChangeArrowheads="1"/>
          </p:cNvPicPr>
          <p:nvPr/>
        </p:nvPicPr>
        <p:blipFill>
          <a:blip r:embed="rId8" cstate="print"/>
          <a:srcRect/>
          <a:stretch>
            <a:fillRect/>
          </a:stretch>
        </p:blipFill>
        <p:spPr bwMode="auto">
          <a:xfrm>
            <a:off x="611560" y="5589240"/>
            <a:ext cx="792088" cy="58435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45" fill="hold"/>
                                        <p:tgtEl>
                                          <p:spTgt spid="13"/>
                                        </p:tgtEl>
                                      </p:cBhvr>
                                    </p:cmd>
                                  </p:childTnLst>
                                </p:cTn>
                              </p:par>
                            </p:childTnLst>
                          </p:cTn>
                        </p:par>
                      </p:childTnLst>
                    </p:cTn>
                  </p:par>
                </p:childTnLst>
              </p:cTn>
              <p:nextCondLst>
                <p:cond evt="onClick" delay="0">
                  <p:tgtEl>
                    <p:spTgt spid="1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71736" y="648866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  </a:t>
            </a:r>
            <a:endParaRPr lang="fr-FR" sz="1400" dirty="0"/>
          </a:p>
        </p:txBody>
      </p:sp>
      <p:grpSp>
        <p:nvGrpSpPr>
          <p:cNvPr id="4" name="Groupe 6"/>
          <p:cNvGrpSpPr/>
          <p:nvPr/>
        </p:nvGrpSpPr>
        <p:grpSpPr>
          <a:xfrm>
            <a:off x="1785918" y="0"/>
            <a:ext cx="7870309" cy="2166270"/>
            <a:chOff x="0" y="0"/>
            <a:chExt cx="7870309" cy="2166270"/>
          </a:xfrm>
        </p:grpSpPr>
        <p:pic>
          <p:nvPicPr>
            <p:cNvPr id="8" name="Image 7"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0" name="ZoneTexte 9"/>
            <p:cNvSpPr txBox="1"/>
            <p:nvPr/>
          </p:nvSpPr>
          <p:spPr>
            <a:xfrm>
              <a:off x="1571636" y="1643050"/>
              <a:ext cx="6298673"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pic>
        <p:nvPicPr>
          <p:cNvPr id="33794" name="Picture 2" descr="C:\Program Files\Microsoft Office\MEDIA\CAGCAT10\j0199283.wmf"/>
          <p:cNvPicPr>
            <a:picLocks noChangeAspect="1" noChangeArrowheads="1"/>
          </p:cNvPicPr>
          <p:nvPr/>
        </p:nvPicPr>
        <p:blipFill>
          <a:blip r:embed="rId4" cstate="print"/>
          <a:srcRect/>
          <a:stretch>
            <a:fillRect/>
          </a:stretch>
        </p:blipFill>
        <p:spPr bwMode="auto">
          <a:xfrm>
            <a:off x="0" y="5381927"/>
            <a:ext cx="1643074" cy="1476073"/>
          </a:xfrm>
          <a:prstGeom prst="rect">
            <a:avLst/>
          </a:prstGeom>
          <a:noFill/>
        </p:spPr>
      </p:pic>
      <p:sp>
        <p:nvSpPr>
          <p:cNvPr id="2" name="Titre 1"/>
          <p:cNvSpPr>
            <a:spLocks noGrp="1"/>
          </p:cNvSpPr>
          <p:nvPr>
            <p:ph type="ctrTitle"/>
          </p:nvPr>
        </p:nvSpPr>
        <p:spPr>
          <a:xfrm>
            <a:off x="785786" y="3143248"/>
            <a:ext cx="7772400" cy="1470025"/>
          </a:xfrm>
        </p:spPr>
        <p:txBody>
          <a:bodyPr>
            <a:normAutofit fontScale="90000"/>
          </a:bodyPr>
          <a:lstStyle/>
          <a:p>
            <a:r>
              <a:rPr lang="fr-FR" b="1" dirty="0" smtClean="0">
                <a:latin typeface="Comic Sans MS" pitchFamily="66" charset="0"/>
              </a:rPr>
              <a:t>AVIGNON</a:t>
            </a:r>
            <a:br>
              <a:rPr lang="fr-FR" b="1" dirty="0" smtClean="0">
                <a:latin typeface="Comic Sans MS" pitchFamily="66" charset="0"/>
              </a:rPr>
            </a:br>
            <a:r>
              <a:rPr lang="fr-FR" sz="3600" b="1" dirty="0" smtClean="0">
                <a:latin typeface="Comic Sans MS" pitchFamily="66" charset="0"/>
              </a:rPr>
              <a:t>(France)</a:t>
            </a:r>
            <a:br>
              <a:rPr lang="fr-FR" sz="3600" b="1" dirty="0" smtClean="0">
                <a:latin typeface="Comic Sans MS" pitchFamily="66" charset="0"/>
              </a:rPr>
            </a:br>
            <a:r>
              <a:rPr lang="fr-FR" sz="3600" b="1" dirty="0" smtClean="0">
                <a:latin typeface="Comic Sans MS" pitchFamily="66" charset="0"/>
              </a:rPr>
              <a:t>Ecole Hôtelière</a:t>
            </a:r>
            <a:br>
              <a:rPr lang="fr-FR" sz="3600" b="1" dirty="0" smtClean="0">
                <a:latin typeface="Comic Sans MS" pitchFamily="66" charset="0"/>
              </a:rPr>
            </a:br>
            <a:r>
              <a:rPr lang="fr-FR" sz="3600" b="1" dirty="0" smtClean="0">
                <a:latin typeface="Comic Sans MS" pitchFamily="66" charset="0"/>
              </a:rPr>
              <a:t>Du 16 au 20 Mars 2009</a:t>
            </a:r>
            <a:endParaRPr lang="fr-FR" sz="3600" b="1" dirty="0">
              <a:latin typeface="Comic Sans MS" pitchFamily="66" charset="0"/>
            </a:endParaRPr>
          </a:p>
        </p:txBody>
      </p:sp>
      <p:pic>
        <p:nvPicPr>
          <p:cNvPr id="56322" name="Picture 2" descr="C:\Program Files\Microsoft Office\MEDIA\CAGCAT10\j0295241.gif"/>
          <p:cNvPicPr>
            <a:picLocks noChangeAspect="1" noChangeArrowheads="1" noCrop="1"/>
          </p:cNvPicPr>
          <p:nvPr/>
        </p:nvPicPr>
        <p:blipFill>
          <a:blip r:embed="rId5" cstate="print"/>
          <a:srcRect/>
          <a:stretch>
            <a:fillRect/>
          </a:stretch>
        </p:blipFill>
        <p:spPr bwMode="auto">
          <a:xfrm>
            <a:off x="1928794" y="4956341"/>
            <a:ext cx="1285884" cy="1901659"/>
          </a:xfrm>
          <a:prstGeom prst="rect">
            <a:avLst/>
          </a:prstGeom>
          <a:noFill/>
        </p:spPr>
      </p:pic>
      <p:pic>
        <p:nvPicPr>
          <p:cNvPr id="59393" name="Image 1" descr="http://www.egee.asso.fr/Images/Upload/Logos_regions/BlocMark/BMPACA.jpg"/>
          <p:cNvPicPr>
            <a:picLocks noChangeAspect="1" noChangeArrowheads="1"/>
          </p:cNvPicPr>
          <p:nvPr/>
        </p:nvPicPr>
        <p:blipFill>
          <a:blip r:embed="rId6" cstate="print"/>
          <a:srcRect/>
          <a:stretch>
            <a:fillRect/>
          </a:stretch>
        </p:blipFill>
        <p:spPr bwMode="auto">
          <a:xfrm>
            <a:off x="251519" y="2708920"/>
            <a:ext cx="2520281" cy="10479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71736" y="648866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  </a:t>
            </a:r>
            <a:endParaRPr lang="fr-FR" sz="1400" dirty="0"/>
          </a:p>
        </p:txBody>
      </p:sp>
      <p:grpSp>
        <p:nvGrpSpPr>
          <p:cNvPr id="4" name="Groupe 6"/>
          <p:cNvGrpSpPr/>
          <p:nvPr/>
        </p:nvGrpSpPr>
        <p:grpSpPr>
          <a:xfrm>
            <a:off x="1785918" y="0"/>
            <a:ext cx="7870309" cy="2166270"/>
            <a:chOff x="0" y="0"/>
            <a:chExt cx="7870309" cy="2166270"/>
          </a:xfrm>
        </p:grpSpPr>
        <p:pic>
          <p:nvPicPr>
            <p:cNvPr id="8" name="Image 7"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0" name="ZoneTexte 9"/>
            <p:cNvSpPr txBox="1"/>
            <p:nvPr/>
          </p:nvSpPr>
          <p:spPr>
            <a:xfrm>
              <a:off x="1571636" y="1643050"/>
              <a:ext cx="6298673"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pic>
        <p:nvPicPr>
          <p:cNvPr id="34818" name="Picture 2" descr="C:\Program Files\Microsoft Office\MEDIA\CAGCAT10\j0149481.wmf"/>
          <p:cNvPicPr>
            <a:picLocks noChangeAspect="1" noChangeArrowheads="1"/>
          </p:cNvPicPr>
          <p:nvPr/>
        </p:nvPicPr>
        <p:blipFill>
          <a:blip r:embed="rId4" cstate="print"/>
          <a:srcRect/>
          <a:stretch>
            <a:fillRect/>
          </a:stretch>
        </p:blipFill>
        <p:spPr bwMode="auto">
          <a:xfrm>
            <a:off x="3499918" y="2339566"/>
            <a:ext cx="2829585" cy="2875384"/>
          </a:xfrm>
          <a:prstGeom prst="rect">
            <a:avLst/>
          </a:prstGeom>
          <a:noFill/>
        </p:spPr>
      </p:pic>
      <p:sp>
        <p:nvSpPr>
          <p:cNvPr id="12" name="ZoneTexte 11"/>
          <p:cNvSpPr txBox="1"/>
          <p:nvPr/>
        </p:nvSpPr>
        <p:spPr>
          <a:xfrm>
            <a:off x="1000100" y="2857496"/>
            <a:ext cx="2613216" cy="523220"/>
          </a:xfrm>
          <a:prstGeom prst="rect">
            <a:avLst/>
          </a:prstGeom>
          <a:noFill/>
        </p:spPr>
        <p:txBody>
          <a:bodyPr wrap="none" rtlCol="0">
            <a:spAutoFit/>
          </a:bodyPr>
          <a:lstStyle/>
          <a:p>
            <a:r>
              <a:rPr lang="fr-FR" sz="2800" b="1" dirty="0" smtClean="0">
                <a:latin typeface="Comic Sans MS" pitchFamily="66" charset="0"/>
              </a:rPr>
              <a:t>Le programme</a:t>
            </a:r>
            <a:endParaRPr lang="fr-FR" sz="2800" b="1" dirty="0">
              <a:latin typeface="Comic Sans MS" pitchFamily="66" charset="0"/>
            </a:endParaRPr>
          </a:p>
        </p:txBody>
      </p:sp>
      <p:sp>
        <p:nvSpPr>
          <p:cNvPr id="13" name="ZoneTexte 12"/>
          <p:cNvSpPr txBox="1"/>
          <p:nvPr/>
        </p:nvSpPr>
        <p:spPr>
          <a:xfrm>
            <a:off x="1000100" y="4286256"/>
            <a:ext cx="4443845" cy="523220"/>
          </a:xfrm>
          <a:prstGeom prst="rect">
            <a:avLst/>
          </a:prstGeom>
          <a:noFill/>
        </p:spPr>
        <p:txBody>
          <a:bodyPr wrap="none" rtlCol="0">
            <a:spAutoFit/>
          </a:bodyPr>
          <a:lstStyle/>
          <a:p>
            <a:r>
              <a:rPr lang="fr-FR" sz="2800" b="1" dirty="0" smtClean="0">
                <a:latin typeface="Comic Sans MS" pitchFamily="66" charset="0"/>
              </a:rPr>
              <a:t>Les séquences de travail</a:t>
            </a:r>
            <a:endParaRPr lang="fr-FR" sz="2800" b="1" dirty="0">
              <a:latin typeface="Comic Sans MS" pitchFamily="66" charset="0"/>
            </a:endParaRPr>
          </a:p>
        </p:txBody>
      </p:sp>
      <p:sp>
        <p:nvSpPr>
          <p:cNvPr id="14" name="ZoneTexte 13"/>
          <p:cNvSpPr txBox="1"/>
          <p:nvPr/>
        </p:nvSpPr>
        <p:spPr>
          <a:xfrm>
            <a:off x="928662" y="5857892"/>
            <a:ext cx="4953600" cy="523220"/>
          </a:xfrm>
          <a:prstGeom prst="rect">
            <a:avLst/>
          </a:prstGeom>
          <a:noFill/>
        </p:spPr>
        <p:txBody>
          <a:bodyPr wrap="square" rtlCol="0">
            <a:spAutoFit/>
          </a:bodyPr>
          <a:lstStyle/>
          <a:p>
            <a:r>
              <a:rPr lang="fr-FR" sz="2800" b="1" dirty="0" smtClean="0">
                <a:latin typeface="Comic Sans MS" pitchFamily="66" charset="0"/>
              </a:rPr>
              <a:t>Le compte rendu et actions</a:t>
            </a:r>
            <a:endParaRPr lang="fr-FR" sz="2800" b="1" dirty="0">
              <a:latin typeface="Comic Sans MS" pitchFamily="66" charset="0"/>
            </a:endParaRPr>
          </a:p>
        </p:txBody>
      </p:sp>
      <p:pic>
        <p:nvPicPr>
          <p:cNvPr id="59393" name="Picture 1" descr="C:\Program Files\Microsoft Office\MEDIA\CAGCAT10\j0293236.wmf">
            <a:hlinkClick r:id="rId5" action="ppaction://hlinkfile"/>
          </p:cNvPr>
          <p:cNvPicPr>
            <a:picLocks noChangeAspect="1" noChangeArrowheads="1"/>
          </p:cNvPicPr>
          <p:nvPr/>
        </p:nvPicPr>
        <p:blipFill>
          <a:blip r:embed="rId6" cstate="print"/>
          <a:srcRect/>
          <a:stretch>
            <a:fillRect/>
          </a:stretch>
        </p:blipFill>
        <p:spPr bwMode="auto">
          <a:xfrm>
            <a:off x="0" y="2708921"/>
            <a:ext cx="878463" cy="648072"/>
          </a:xfrm>
          <a:prstGeom prst="rect">
            <a:avLst/>
          </a:prstGeom>
          <a:noFill/>
        </p:spPr>
      </p:pic>
      <p:pic>
        <p:nvPicPr>
          <p:cNvPr id="15" name="Picture 1" descr="C:\Program Files\Microsoft Office\MEDIA\CAGCAT10\j0293236.wmf">
            <a:hlinkClick r:id="rId7" action="ppaction://hlinkpres?slideindex=1&amp;slidetitle="/>
          </p:cNvPr>
          <p:cNvPicPr>
            <a:picLocks noChangeAspect="1" noChangeArrowheads="1"/>
          </p:cNvPicPr>
          <p:nvPr/>
        </p:nvPicPr>
        <p:blipFill>
          <a:blip r:embed="rId6" cstate="print"/>
          <a:srcRect/>
          <a:stretch>
            <a:fillRect/>
          </a:stretch>
        </p:blipFill>
        <p:spPr bwMode="auto">
          <a:xfrm>
            <a:off x="0" y="4149081"/>
            <a:ext cx="878463" cy="648072"/>
          </a:xfrm>
          <a:prstGeom prst="rect">
            <a:avLst/>
          </a:prstGeom>
          <a:noFill/>
        </p:spPr>
      </p:pic>
      <p:pic>
        <p:nvPicPr>
          <p:cNvPr id="16" name="Picture 1" descr="C:\Program Files\Microsoft Office\MEDIA\CAGCAT10\j0293236.wmf">
            <a:hlinkClick r:id="rId8" action="ppaction://hlinkfile"/>
          </p:cNvPr>
          <p:cNvPicPr>
            <a:picLocks noChangeAspect="1" noChangeArrowheads="1"/>
          </p:cNvPicPr>
          <p:nvPr/>
        </p:nvPicPr>
        <p:blipFill>
          <a:blip r:embed="rId6" cstate="print"/>
          <a:srcRect/>
          <a:stretch>
            <a:fillRect/>
          </a:stretch>
        </p:blipFill>
        <p:spPr bwMode="auto">
          <a:xfrm>
            <a:off x="0" y="5733257"/>
            <a:ext cx="827583" cy="610536"/>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727203"/>
          </a:xfrm>
        </p:spPr>
        <p:txBody>
          <a:bodyPr>
            <a:normAutofit fontScale="90000"/>
          </a:bodyPr>
          <a:lstStyle/>
          <a:p>
            <a:r>
              <a:rPr lang="fr-FR" sz="3600" b="1" dirty="0" smtClean="0">
                <a:latin typeface="Comic Sans MS" pitchFamily="66" charset="0"/>
              </a:rPr>
              <a:t>ALYTUS</a:t>
            </a:r>
            <a:br>
              <a:rPr lang="fr-FR" sz="3600" b="1" dirty="0" smtClean="0">
                <a:latin typeface="Comic Sans MS" pitchFamily="66" charset="0"/>
              </a:rPr>
            </a:br>
            <a:r>
              <a:rPr lang="fr-FR" sz="3600" b="1" dirty="0" smtClean="0">
                <a:latin typeface="Comic Sans MS" pitchFamily="66" charset="0"/>
              </a:rPr>
              <a:t>(Lituanie)</a:t>
            </a:r>
            <a:br>
              <a:rPr lang="fr-FR" sz="3600" b="1" dirty="0" smtClean="0">
                <a:latin typeface="Comic Sans MS" pitchFamily="66" charset="0"/>
              </a:rPr>
            </a:br>
            <a:r>
              <a:rPr lang="fr-FR" sz="3600" b="1" dirty="0" smtClean="0">
                <a:latin typeface="Comic Sans MS" pitchFamily="66" charset="0"/>
              </a:rPr>
              <a:t>Haute Ecole</a:t>
            </a:r>
            <a:endParaRPr lang="fr-FR" sz="3600" b="1" dirty="0">
              <a:latin typeface="Comic Sans MS" pitchFamily="66" charset="0"/>
            </a:endParaRPr>
          </a:p>
        </p:txBody>
      </p:sp>
      <p:sp>
        <p:nvSpPr>
          <p:cNvPr id="3" name="Sous-titre 2"/>
          <p:cNvSpPr>
            <a:spLocks noGrp="1"/>
          </p:cNvSpPr>
          <p:nvPr>
            <p:ph type="subTitle" idx="1"/>
          </p:nvPr>
        </p:nvSpPr>
        <p:spPr/>
        <p:txBody>
          <a:bodyPr/>
          <a:lstStyle/>
          <a:p>
            <a:endParaRPr lang="fr-FR" dirty="0" smtClean="0"/>
          </a:p>
          <a:p>
            <a:r>
              <a:rPr lang="fr-FR" b="1" dirty="0" smtClean="0">
                <a:solidFill>
                  <a:schemeClr val="tx1"/>
                </a:solidFill>
                <a:latin typeface="Comic Sans MS" pitchFamily="66" charset="0"/>
              </a:rPr>
              <a:t>Du 22 au 29 Juin 2009</a:t>
            </a:r>
            <a:endParaRPr lang="fr-FR" b="1" dirty="0">
              <a:solidFill>
                <a:schemeClr val="tx1"/>
              </a:solidFill>
              <a:latin typeface="Comic Sans MS" pitchFamily="66" charset="0"/>
            </a:endParaRPr>
          </a:p>
        </p:txBody>
      </p:sp>
      <p:sp>
        <p:nvSpPr>
          <p:cNvPr id="6" name="Rectangle 5"/>
          <p:cNvSpPr/>
          <p:nvPr/>
        </p:nvSpPr>
        <p:spPr>
          <a:xfrm>
            <a:off x="2571736" y="648866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  </a:t>
            </a:r>
            <a:endParaRPr lang="fr-FR" sz="1400" dirty="0"/>
          </a:p>
        </p:txBody>
      </p:sp>
      <p:grpSp>
        <p:nvGrpSpPr>
          <p:cNvPr id="4" name="Groupe 6"/>
          <p:cNvGrpSpPr/>
          <p:nvPr/>
        </p:nvGrpSpPr>
        <p:grpSpPr>
          <a:xfrm>
            <a:off x="1785918" y="0"/>
            <a:ext cx="7870309" cy="2166270"/>
            <a:chOff x="0" y="0"/>
            <a:chExt cx="7870309" cy="2166270"/>
          </a:xfrm>
        </p:grpSpPr>
        <p:pic>
          <p:nvPicPr>
            <p:cNvPr id="8" name="Image 7" descr="logo-europe.bmp"/>
            <p:cNvPicPr>
              <a:picLocks noChangeAspect="1"/>
            </p:cNvPicPr>
            <p:nvPr/>
          </p:nvPicPr>
          <p:blipFill>
            <a:blip r:embed="rId3"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4" cstate="print"/>
            <a:stretch>
              <a:fillRect/>
            </a:stretch>
          </p:blipFill>
          <p:spPr>
            <a:xfrm>
              <a:off x="0" y="0"/>
              <a:ext cx="3357554" cy="1050358"/>
            </a:xfrm>
            <a:prstGeom prst="rect">
              <a:avLst/>
            </a:prstGeom>
          </p:spPr>
        </p:pic>
        <p:sp>
          <p:nvSpPr>
            <p:cNvPr id="10" name="ZoneTexte 9"/>
            <p:cNvSpPr txBox="1"/>
            <p:nvPr/>
          </p:nvSpPr>
          <p:spPr>
            <a:xfrm>
              <a:off x="1571636" y="1643050"/>
              <a:ext cx="6298673"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graphicFrame>
        <p:nvGraphicFramePr>
          <p:cNvPr id="57346" name="Object 3"/>
          <p:cNvGraphicFramePr>
            <a:graphicFrameLocks noChangeAspect="1"/>
          </p:cNvGraphicFramePr>
          <p:nvPr/>
        </p:nvGraphicFramePr>
        <p:xfrm>
          <a:off x="285720" y="2786058"/>
          <a:ext cx="1658937" cy="857250"/>
        </p:xfrm>
        <a:graphic>
          <a:graphicData uri="http://schemas.openxmlformats.org/presentationml/2006/ole">
            <p:oleObj spid="_x0000_s57346" name="Photo Editor Photo" r:id="rId5" imgW="2857899" imgH="1486107" progId="">
              <p:embed/>
            </p:oleObj>
          </a:graphicData>
        </a:graphic>
      </p:graphicFrame>
      <p:pic>
        <p:nvPicPr>
          <p:cNvPr id="57347" name="Picture 3" descr="C:\Program Files\Microsoft Office\MEDIA\CAGCAT10\j0287005.wmf"/>
          <p:cNvPicPr>
            <a:picLocks noChangeAspect="1" noChangeArrowheads="1"/>
          </p:cNvPicPr>
          <p:nvPr/>
        </p:nvPicPr>
        <p:blipFill>
          <a:blip r:embed="rId6" cstate="print"/>
          <a:srcRect/>
          <a:stretch>
            <a:fillRect/>
          </a:stretch>
        </p:blipFill>
        <p:spPr bwMode="auto">
          <a:xfrm>
            <a:off x="0" y="4526733"/>
            <a:ext cx="1358020" cy="2331267"/>
          </a:xfrm>
          <a:prstGeom prst="rect">
            <a:avLst/>
          </a:prstGeom>
          <a:noFill/>
        </p:spPr>
      </p:pic>
      <p:pic>
        <p:nvPicPr>
          <p:cNvPr id="57348" name="Picture 4" descr="C:\Program Files\Microsoft Office\MEDIA\CAGCAT10\j0234657.wmf"/>
          <p:cNvPicPr>
            <a:picLocks noChangeAspect="1" noChangeArrowheads="1"/>
          </p:cNvPicPr>
          <p:nvPr/>
        </p:nvPicPr>
        <p:blipFill>
          <a:blip r:embed="rId7" cstate="print"/>
          <a:srcRect/>
          <a:stretch>
            <a:fillRect/>
          </a:stretch>
        </p:blipFill>
        <p:spPr bwMode="auto">
          <a:xfrm>
            <a:off x="2500298" y="5204518"/>
            <a:ext cx="1357322" cy="1321107"/>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71736" y="648866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  </a:t>
            </a:r>
            <a:endParaRPr lang="fr-FR" sz="1400" dirty="0"/>
          </a:p>
        </p:txBody>
      </p:sp>
      <p:grpSp>
        <p:nvGrpSpPr>
          <p:cNvPr id="2" name="Groupe 6"/>
          <p:cNvGrpSpPr/>
          <p:nvPr/>
        </p:nvGrpSpPr>
        <p:grpSpPr>
          <a:xfrm>
            <a:off x="1785918" y="0"/>
            <a:ext cx="7798903" cy="2166270"/>
            <a:chOff x="0" y="0"/>
            <a:chExt cx="7798903" cy="2166270"/>
          </a:xfrm>
        </p:grpSpPr>
        <p:pic>
          <p:nvPicPr>
            <p:cNvPr id="8" name="Image 7"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0" name="ZoneTexte 9"/>
            <p:cNvSpPr txBox="1"/>
            <p:nvPr/>
          </p:nvSpPr>
          <p:spPr>
            <a:xfrm>
              <a:off x="1571636" y="1643050"/>
              <a:ext cx="6227267"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pic>
        <p:nvPicPr>
          <p:cNvPr id="34818" name="Picture 2" descr="C:\Program Files\Microsoft Office\MEDIA\CAGCAT10\j0149481.wmf"/>
          <p:cNvPicPr>
            <a:picLocks noChangeAspect="1" noChangeArrowheads="1"/>
          </p:cNvPicPr>
          <p:nvPr/>
        </p:nvPicPr>
        <p:blipFill>
          <a:blip r:embed="rId4" cstate="print"/>
          <a:srcRect/>
          <a:stretch>
            <a:fillRect/>
          </a:stretch>
        </p:blipFill>
        <p:spPr bwMode="auto">
          <a:xfrm>
            <a:off x="3499918" y="2339566"/>
            <a:ext cx="2829585" cy="2875384"/>
          </a:xfrm>
          <a:prstGeom prst="rect">
            <a:avLst/>
          </a:prstGeom>
          <a:noFill/>
        </p:spPr>
      </p:pic>
      <p:sp>
        <p:nvSpPr>
          <p:cNvPr id="12" name="ZoneTexte 11"/>
          <p:cNvSpPr txBox="1"/>
          <p:nvPr/>
        </p:nvSpPr>
        <p:spPr>
          <a:xfrm>
            <a:off x="899592" y="2780928"/>
            <a:ext cx="3184720" cy="523220"/>
          </a:xfrm>
          <a:prstGeom prst="rect">
            <a:avLst/>
          </a:prstGeom>
          <a:noFill/>
        </p:spPr>
        <p:txBody>
          <a:bodyPr wrap="square" rtlCol="0">
            <a:spAutoFit/>
          </a:bodyPr>
          <a:lstStyle/>
          <a:p>
            <a:r>
              <a:rPr lang="fr-FR" sz="2800" b="1" dirty="0" smtClean="0">
                <a:latin typeface="Comic Sans MS" pitchFamily="66" charset="0"/>
              </a:rPr>
              <a:t>  Le programme  </a:t>
            </a:r>
            <a:endParaRPr lang="fr-FR" sz="2800" b="1" dirty="0">
              <a:latin typeface="Comic Sans MS" pitchFamily="66" charset="0"/>
            </a:endParaRPr>
          </a:p>
        </p:txBody>
      </p:sp>
      <p:sp>
        <p:nvSpPr>
          <p:cNvPr id="13" name="ZoneTexte 12"/>
          <p:cNvSpPr txBox="1"/>
          <p:nvPr/>
        </p:nvSpPr>
        <p:spPr>
          <a:xfrm>
            <a:off x="1187624" y="4221088"/>
            <a:ext cx="3722911" cy="954107"/>
          </a:xfrm>
          <a:prstGeom prst="rect">
            <a:avLst/>
          </a:prstGeom>
          <a:noFill/>
        </p:spPr>
        <p:txBody>
          <a:bodyPr wrap="square" rtlCol="0">
            <a:spAutoFit/>
          </a:bodyPr>
          <a:lstStyle/>
          <a:p>
            <a:r>
              <a:rPr lang="fr-FR" sz="2800" b="1" dirty="0" smtClean="0">
                <a:latin typeface="Comic Sans MS" pitchFamily="66" charset="0"/>
              </a:rPr>
              <a:t>Les Séquences de travail</a:t>
            </a:r>
            <a:endParaRPr lang="fr-FR" sz="2800" b="1" dirty="0">
              <a:latin typeface="Comic Sans MS" pitchFamily="66" charset="0"/>
            </a:endParaRPr>
          </a:p>
        </p:txBody>
      </p:sp>
      <p:sp>
        <p:nvSpPr>
          <p:cNvPr id="14" name="ZoneTexte 13"/>
          <p:cNvSpPr txBox="1"/>
          <p:nvPr/>
        </p:nvSpPr>
        <p:spPr>
          <a:xfrm>
            <a:off x="928662" y="5857892"/>
            <a:ext cx="4750018" cy="523220"/>
          </a:xfrm>
          <a:prstGeom prst="rect">
            <a:avLst/>
          </a:prstGeom>
          <a:noFill/>
        </p:spPr>
        <p:txBody>
          <a:bodyPr wrap="none" rtlCol="0">
            <a:spAutoFit/>
          </a:bodyPr>
          <a:lstStyle/>
          <a:p>
            <a:r>
              <a:rPr lang="fr-FR" sz="2800" b="1" dirty="0" smtClean="0">
                <a:latin typeface="Comic Sans MS" pitchFamily="66" charset="0"/>
              </a:rPr>
              <a:t>  Compte rendu et actions</a:t>
            </a:r>
            <a:endParaRPr lang="fr-FR" sz="2800" b="1" dirty="0">
              <a:latin typeface="Comic Sans MS" pitchFamily="66" charset="0"/>
            </a:endParaRPr>
          </a:p>
        </p:txBody>
      </p:sp>
      <p:pic>
        <p:nvPicPr>
          <p:cNvPr id="11" name="Picture 1" descr="C:\Program Files\Microsoft Office\MEDIA\CAGCAT10\j0293236.wmf">
            <a:hlinkClick r:id="rId5" action="ppaction://hlinkfile"/>
          </p:cNvPr>
          <p:cNvPicPr>
            <a:picLocks noChangeAspect="1" noChangeArrowheads="1"/>
          </p:cNvPicPr>
          <p:nvPr/>
        </p:nvPicPr>
        <p:blipFill>
          <a:blip r:embed="rId6" cstate="print"/>
          <a:srcRect/>
          <a:stretch>
            <a:fillRect/>
          </a:stretch>
        </p:blipFill>
        <p:spPr bwMode="auto">
          <a:xfrm>
            <a:off x="323528" y="2708920"/>
            <a:ext cx="899591" cy="663659"/>
          </a:xfrm>
          <a:prstGeom prst="rect">
            <a:avLst/>
          </a:prstGeom>
          <a:noFill/>
        </p:spPr>
      </p:pic>
      <p:pic>
        <p:nvPicPr>
          <p:cNvPr id="15" name="Picture 1" descr="C:\Program Files\Microsoft Office\MEDIA\CAGCAT10\j0293236.wmf">
            <a:hlinkClick r:id="rId7" action="ppaction://hlinkpres?slideindex=1&amp;slidetitle="/>
          </p:cNvPr>
          <p:cNvPicPr>
            <a:picLocks noChangeAspect="1" noChangeArrowheads="1"/>
          </p:cNvPicPr>
          <p:nvPr/>
        </p:nvPicPr>
        <p:blipFill>
          <a:blip r:embed="rId6" cstate="print"/>
          <a:srcRect/>
          <a:stretch>
            <a:fillRect/>
          </a:stretch>
        </p:blipFill>
        <p:spPr bwMode="auto">
          <a:xfrm>
            <a:off x="323528" y="4149080"/>
            <a:ext cx="878463" cy="648072"/>
          </a:xfrm>
          <a:prstGeom prst="rect">
            <a:avLst/>
          </a:prstGeom>
          <a:noFill/>
        </p:spPr>
      </p:pic>
      <p:pic>
        <p:nvPicPr>
          <p:cNvPr id="16" name="Picture 1" descr="C:\Program Files\Microsoft Office\MEDIA\CAGCAT10\j0293236.wmf">
            <a:hlinkClick r:id="rId8" action="ppaction://hlinkpres?slideindex=1&amp;slidetitle="/>
          </p:cNvPr>
          <p:cNvPicPr>
            <a:picLocks noChangeAspect="1" noChangeArrowheads="1"/>
          </p:cNvPicPr>
          <p:nvPr/>
        </p:nvPicPr>
        <p:blipFill>
          <a:blip r:embed="rId6" cstate="print"/>
          <a:srcRect/>
          <a:stretch>
            <a:fillRect/>
          </a:stretch>
        </p:blipFill>
        <p:spPr bwMode="auto">
          <a:xfrm>
            <a:off x="323528" y="5733256"/>
            <a:ext cx="899591" cy="663659"/>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2227269"/>
          </a:xfrm>
        </p:spPr>
        <p:txBody>
          <a:bodyPr>
            <a:normAutofit/>
          </a:bodyPr>
          <a:lstStyle/>
          <a:p>
            <a:r>
              <a:rPr lang="fr-FR" b="1" dirty="0" smtClean="0">
                <a:latin typeface="Comic Sans MS" pitchFamily="66" charset="0"/>
              </a:rPr>
              <a:t>ROCCALUMERA</a:t>
            </a:r>
            <a:br>
              <a:rPr lang="fr-FR" b="1" dirty="0" smtClean="0">
                <a:latin typeface="Comic Sans MS" pitchFamily="66" charset="0"/>
              </a:rPr>
            </a:br>
            <a:r>
              <a:rPr lang="fr-FR" sz="3600" b="1" dirty="0" smtClean="0">
                <a:latin typeface="Comic Sans MS" pitchFamily="66" charset="0"/>
              </a:rPr>
              <a:t>Club Amici di Salvatore Quasimodo</a:t>
            </a:r>
            <a:endParaRPr lang="fr-FR" sz="3600" b="1" dirty="0">
              <a:latin typeface="Comic Sans MS" pitchFamily="66" charset="0"/>
            </a:endParaRPr>
          </a:p>
        </p:txBody>
      </p:sp>
      <p:sp>
        <p:nvSpPr>
          <p:cNvPr id="3" name="Sous-titre 2"/>
          <p:cNvSpPr>
            <a:spLocks noGrp="1"/>
          </p:cNvSpPr>
          <p:nvPr>
            <p:ph type="subTitle" idx="1"/>
          </p:nvPr>
        </p:nvSpPr>
        <p:spPr>
          <a:xfrm>
            <a:off x="1371600" y="4572008"/>
            <a:ext cx="6400800" cy="1428760"/>
          </a:xfrm>
        </p:spPr>
        <p:txBody>
          <a:bodyPr/>
          <a:lstStyle/>
          <a:p>
            <a:r>
              <a:rPr lang="fr-FR" b="1" dirty="0" smtClean="0">
                <a:solidFill>
                  <a:schemeClr val="tx1"/>
                </a:solidFill>
                <a:latin typeface="Comic Sans MS" pitchFamily="66" charset="0"/>
              </a:rPr>
              <a:t>Du 7 au 12 Septembre 2009</a:t>
            </a:r>
            <a:endParaRPr lang="fr-FR" b="1" dirty="0">
              <a:solidFill>
                <a:schemeClr val="tx1"/>
              </a:solidFill>
              <a:latin typeface="Comic Sans MS" pitchFamily="66" charset="0"/>
            </a:endParaRPr>
          </a:p>
        </p:txBody>
      </p:sp>
      <p:sp>
        <p:nvSpPr>
          <p:cNvPr id="6" name="Rectangle 5"/>
          <p:cNvSpPr/>
          <p:nvPr/>
        </p:nvSpPr>
        <p:spPr>
          <a:xfrm>
            <a:off x="2571736" y="648866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  </a:t>
            </a:r>
            <a:endParaRPr lang="fr-FR" sz="1400" dirty="0"/>
          </a:p>
        </p:txBody>
      </p:sp>
      <p:grpSp>
        <p:nvGrpSpPr>
          <p:cNvPr id="4" name="Groupe 6"/>
          <p:cNvGrpSpPr/>
          <p:nvPr/>
        </p:nvGrpSpPr>
        <p:grpSpPr>
          <a:xfrm>
            <a:off x="1785918" y="0"/>
            <a:ext cx="7870309" cy="2166270"/>
            <a:chOff x="0" y="0"/>
            <a:chExt cx="7870309" cy="2166270"/>
          </a:xfrm>
        </p:grpSpPr>
        <p:pic>
          <p:nvPicPr>
            <p:cNvPr id="8" name="Image 7"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0" name="ZoneTexte 9"/>
            <p:cNvSpPr txBox="1"/>
            <p:nvPr/>
          </p:nvSpPr>
          <p:spPr>
            <a:xfrm>
              <a:off x="1571636" y="1643050"/>
              <a:ext cx="6298673"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pic>
        <p:nvPicPr>
          <p:cNvPr id="11" name="Picture 9" descr="ic1"/>
          <p:cNvPicPr>
            <a:picLocks noChangeAspect="1" noChangeArrowheads="1"/>
          </p:cNvPicPr>
          <p:nvPr/>
        </p:nvPicPr>
        <p:blipFill>
          <a:blip r:embed="rId4" cstate="print"/>
          <a:srcRect/>
          <a:stretch>
            <a:fillRect/>
          </a:stretch>
        </p:blipFill>
        <p:spPr bwMode="auto">
          <a:xfrm>
            <a:off x="0" y="3571876"/>
            <a:ext cx="2071702" cy="8858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71736" y="648866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  </a:t>
            </a:r>
            <a:endParaRPr lang="fr-FR" sz="1400" dirty="0"/>
          </a:p>
        </p:txBody>
      </p:sp>
      <p:grpSp>
        <p:nvGrpSpPr>
          <p:cNvPr id="2" name="Groupe 6"/>
          <p:cNvGrpSpPr/>
          <p:nvPr/>
        </p:nvGrpSpPr>
        <p:grpSpPr>
          <a:xfrm>
            <a:off x="1785918" y="0"/>
            <a:ext cx="7870309" cy="2166270"/>
            <a:chOff x="0" y="0"/>
            <a:chExt cx="7870309" cy="2166270"/>
          </a:xfrm>
        </p:grpSpPr>
        <p:pic>
          <p:nvPicPr>
            <p:cNvPr id="8" name="Image 7"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0" name="ZoneTexte 9"/>
            <p:cNvSpPr txBox="1"/>
            <p:nvPr/>
          </p:nvSpPr>
          <p:spPr>
            <a:xfrm>
              <a:off x="1571636" y="1643050"/>
              <a:ext cx="6298673"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pic>
        <p:nvPicPr>
          <p:cNvPr id="34818" name="Picture 2" descr="C:\Program Files\Microsoft Office\MEDIA\CAGCAT10\j0149481.wmf"/>
          <p:cNvPicPr>
            <a:picLocks noChangeAspect="1" noChangeArrowheads="1"/>
          </p:cNvPicPr>
          <p:nvPr/>
        </p:nvPicPr>
        <p:blipFill>
          <a:blip r:embed="rId4" cstate="print"/>
          <a:srcRect/>
          <a:stretch>
            <a:fillRect/>
          </a:stretch>
        </p:blipFill>
        <p:spPr bwMode="auto">
          <a:xfrm>
            <a:off x="3499918" y="2339566"/>
            <a:ext cx="2829585" cy="2875384"/>
          </a:xfrm>
          <a:prstGeom prst="rect">
            <a:avLst/>
          </a:prstGeom>
          <a:noFill/>
        </p:spPr>
      </p:pic>
      <p:sp>
        <p:nvSpPr>
          <p:cNvPr id="12" name="ZoneTexte 11"/>
          <p:cNvSpPr txBox="1"/>
          <p:nvPr/>
        </p:nvSpPr>
        <p:spPr>
          <a:xfrm>
            <a:off x="971600" y="2780928"/>
            <a:ext cx="3184720" cy="523220"/>
          </a:xfrm>
          <a:prstGeom prst="rect">
            <a:avLst/>
          </a:prstGeom>
          <a:noFill/>
        </p:spPr>
        <p:txBody>
          <a:bodyPr wrap="square" rtlCol="0">
            <a:spAutoFit/>
          </a:bodyPr>
          <a:lstStyle/>
          <a:p>
            <a:r>
              <a:rPr lang="fr-FR" sz="2800" b="1" dirty="0" smtClean="0">
                <a:latin typeface="Comic Sans MS" pitchFamily="66" charset="0"/>
              </a:rPr>
              <a:t>  Le programme  </a:t>
            </a:r>
            <a:endParaRPr lang="fr-FR" sz="2800" b="1" dirty="0">
              <a:latin typeface="Comic Sans MS" pitchFamily="66" charset="0"/>
            </a:endParaRPr>
          </a:p>
        </p:txBody>
      </p:sp>
      <p:sp>
        <p:nvSpPr>
          <p:cNvPr id="13" name="ZoneTexte 12"/>
          <p:cNvSpPr txBox="1"/>
          <p:nvPr/>
        </p:nvSpPr>
        <p:spPr>
          <a:xfrm>
            <a:off x="1331640" y="4293096"/>
            <a:ext cx="3722911" cy="954107"/>
          </a:xfrm>
          <a:prstGeom prst="rect">
            <a:avLst/>
          </a:prstGeom>
          <a:noFill/>
        </p:spPr>
        <p:txBody>
          <a:bodyPr wrap="square" rtlCol="0">
            <a:spAutoFit/>
          </a:bodyPr>
          <a:lstStyle/>
          <a:p>
            <a:r>
              <a:rPr lang="fr-FR" sz="2800" b="1" dirty="0" smtClean="0">
                <a:latin typeface="Comic Sans MS" pitchFamily="66" charset="0"/>
              </a:rPr>
              <a:t>Les séquences de travail</a:t>
            </a:r>
            <a:endParaRPr lang="fr-FR" sz="2800" b="1" dirty="0">
              <a:latin typeface="Comic Sans MS" pitchFamily="66" charset="0"/>
            </a:endParaRPr>
          </a:p>
        </p:txBody>
      </p:sp>
      <p:sp>
        <p:nvSpPr>
          <p:cNvPr id="14" name="ZoneTexte 13"/>
          <p:cNvSpPr txBox="1"/>
          <p:nvPr/>
        </p:nvSpPr>
        <p:spPr>
          <a:xfrm>
            <a:off x="1331640" y="5805264"/>
            <a:ext cx="4953600" cy="523220"/>
          </a:xfrm>
          <a:prstGeom prst="rect">
            <a:avLst/>
          </a:prstGeom>
          <a:noFill/>
        </p:spPr>
        <p:txBody>
          <a:bodyPr wrap="none" rtlCol="0">
            <a:spAutoFit/>
          </a:bodyPr>
          <a:lstStyle/>
          <a:p>
            <a:r>
              <a:rPr lang="fr-FR" sz="2800" b="1" dirty="0" smtClean="0">
                <a:latin typeface="Comic Sans MS" pitchFamily="66" charset="0"/>
              </a:rPr>
              <a:t>Le compte rendu et actions</a:t>
            </a:r>
            <a:endParaRPr lang="fr-FR" sz="2800" b="1" dirty="0">
              <a:latin typeface="Comic Sans MS" pitchFamily="66" charset="0"/>
            </a:endParaRPr>
          </a:p>
        </p:txBody>
      </p:sp>
      <p:pic>
        <p:nvPicPr>
          <p:cNvPr id="11" name="Picture 1" descr="C:\Program Files\Microsoft Office\MEDIA\CAGCAT10\j0293236.wmf">
            <a:hlinkClick r:id="rId5" action="ppaction://hlinkfile"/>
          </p:cNvPr>
          <p:cNvPicPr>
            <a:picLocks noChangeAspect="1" noChangeArrowheads="1"/>
          </p:cNvPicPr>
          <p:nvPr/>
        </p:nvPicPr>
        <p:blipFill>
          <a:blip r:embed="rId6" cstate="print"/>
          <a:srcRect/>
          <a:stretch>
            <a:fillRect/>
          </a:stretch>
        </p:blipFill>
        <p:spPr bwMode="auto">
          <a:xfrm>
            <a:off x="251520" y="2708920"/>
            <a:ext cx="878462" cy="648071"/>
          </a:xfrm>
          <a:prstGeom prst="rect">
            <a:avLst/>
          </a:prstGeom>
          <a:noFill/>
        </p:spPr>
      </p:pic>
      <p:pic>
        <p:nvPicPr>
          <p:cNvPr id="15" name="Picture 1" descr="C:\Program Files\Microsoft Office\MEDIA\CAGCAT10\j0293236.wmf">
            <a:hlinkClick r:id="rId7" action="ppaction://hlinkpres?slideindex=1&amp;slidetitle="/>
          </p:cNvPr>
          <p:cNvPicPr>
            <a:picLocks noChangeAspect="1" noChangeArrowheads="1"/>
          </p:cNvPicPr>
          <p:nvPr/>
        </p:nvPicPr>
        <p:blipFill>
          <a:blip r:embed="rId6" cstate="print"/>
          <a:srcRect/>
          <a:stretch>
            <a:fillRect/>
          </a:stretch>
        </p:blipFill>
        <p:spPr bwMode="auto">
          <a:xfrm>
            <a:off x="251520" y="4221088"/>
            <a:ext cx="899592" cy="663659"/>
          </a:xfrm>
          <a:prstGeom prst="rect">
            <a:avLst/>
          </a:prstGeom>
          <a:noFill/>
        </p:spPr>
      </p:pic>
      <p:pic>
        <p:nvPicPr>
          <p:cNvPr id="16" name="Picture 1" descr="C:\Program Files\Microsoft Office\MEDIA\CAGCAT10\j0293236.wmf">
            <a:hlinkClick r:id="rId8" action="ppaction://hlinkfile"/>
          </p:cNvPr>
          <p:cNvPicPr>
            <a:picLocks noChangeAspect="1" noChangeArrowheads="1"/>
          </p:cNvPicPr>
          <p:nvPr/>
        </p:nvPicPr>
        <p:blipFill>
          <a:blip r:embed="rId6" cstate="print"/>
          <a:srcRect/>
          <a:stretch>
            <a:fillRect/>
          </a:stretch>
        </p:blipFill>
        <p:spPr bwMode="auto">
          <a:xfrm>
            <a:off x="251520" y="5733256"/>
            <a:ext cx="899592" cy="663659"/>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latin typeface="Comic Sans MS" pitchFamily="66" charset="0"/>
              </a:rPr>
              <a:t>CHIAVARI</a:t>
            </a:r>
            <a:endParaRPr lang="fr-FR" b="1" dirty="0">
              <a:latin typeface="Comic Sans MS" pitchFamily="66" charset="0"/>
            </a:endParaRPr>
          </a:p>
        </p:txBody>
      </p:sp>
      <p:sp>
        <p:nvSpPr>
          <p:cNvPr id="3" name="Sous-titre 2"/>
          <p:cNvSpPr>
            <a:spLocks noGrp="1"/>
          </p:cNvSpPr>
          <p:nvPr>
            <p:ph type="subTitle" idx="1"/>
          </p:nvPr>
        </p:nvSpPr>
        <p:spPr/>
        <p:txBody>
          <a:bodyPr/>
          <a:lstStyle/>
          <a:p>
            <a:r>
              <a:rPr lang="fr-FR" b="1" dirty="0" smtClean="0">
                <a:solidFill>
                  <a:schemeClr val="tx1"/>
                </a:solidFill>
                <a:latin typeface="Comic Sans MS" pitchFamily="66" charset="0"/>
              </a:rPr>
              <a:t>Du 19 au 24 0ctobre 2009</a:t>
            </a:r>
            <a:endParaRPr lang="fr-FR" b="1" dirty="0">
              <a:solidFill>
                <a:schemeClr val="tx1"/>
              </a:solidFill>
              <a:latin typeface="Comic Sans MS" pitchFamily="66" charset="0"/>
            </a:endParaRPr>
          </a:p>
        </p:txBody>
      </p:sp>
      <p:sp>
        <p:nvSpPr>
          <p:cNvPr id="6" name="Rectangle 5"/>
          <p:cNvSpPr/>
          <p:nvPr/>
        </p:nvSpPr>
        <p:spPr>
          <a:xfrm>
            <a:off x="2571736" y="648866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  </a:t>
            </a:r>
            <a:endParaRPr lang="fr-FR" sz="1400" dirty="0"/>
          </a:p>
        </p:txBody>
      </p:sp>
      <p:grpSp>
        <p:nvGrpSpPr>
          <p:cNvPr id="4" name="Groupe 6"/>
          <p:cNvGrpSpPr/>
          <p:nvPr/>
        </p:nvGrpSpPr>
        <p:grpSpPr>
          <a:xfrm>
            <a:off x="1785918" y="0"/>
            <a:ext cx="7870309" cy="2166270"/>
            <a:chOff x="0" y="0"/>
            <a:chExt cx="7870309" cy="2166270"/>
          </a:xfrm>
        </p:grpSpPr>
        <p:pic>
          <p:nvPicPr>
            <p:cNvPr id="8" name="Image 7"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0" name="ZoneTexte 9"/>
            <p:cNvSpPr txBox="1"/>
            <p:nvPr/>
          </p:nvSpPr>
          <p:spPr>
            <a:xfrm>
              <a:off x="1571636" y="1643050"/>
              <a:ext cx="6298673"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pic>
        <p:nvPicPr>
          <p:cNvPr id="11" name="Picture 2079" descr="intestazioneGrossa"/>
          <p:cNvPicPr>
            <a:picLocks noChangeAspect="1" noChangeArrowheads="1"/>
          </p:cNvPicPr>
          <p:nvPr/>
        </p:nvPicPr>
        <p:blipFill>
          <a:blip r:embed="rId4" cstate="print">
            <a:clrChange>
              <a:clrFrom>
                <a:srgbClr val="FFFFFF"/>
              </a:clrFrom>
              <a:clrTo>
                <a:srgbClr val="FFFFFF">
                  <a:alpha val="0"/>
                </a:srgbClr>
              </a:clrTo>
            </a:clrChange>
          </a:blip>
          <a:srcRect r="57057"/>
          <a:stretch>
            <a:fillRect/>
          </a:stretch>
        </p:blipFill>
        <p:spPr bwMode="auto">
          <a:xfrm>
            <a:off x="0" y="3214686"/>
            <a:ext cx="2455985"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71736" y="648866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  </a:t>
            </a:r>
            <a:endParaRPr lang="fr-FR" sz="1400" dirty="0"/>
          </a:p>
        </p:txBody>
      </p:sp>
      <p:grpSp>
        <p:nvGrpSpPr>
          <p:cNvPr id="2" name="Groupe 6"/>
          <p:cNvGrpSpPr/>
          <p:nvPr/>
        </p:nvGrpSpPr>
        <p:grpSpPr>
          <a:xfrm>
            <a:off x="1785918" y="0"/>
            <a:ext cx="5855078" cy="2012382"/>
            <a:chOff x="0" y="0"/>
            <a:chExt cx="5855078" cy="2012382"/>
          </a:xfrm>
        </p:grpSpPr>
        <p:pic>
          <p:nvPicPr>
            <p:cNvPr id="8" name="Image 7"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0" name="ZoneTexte 9"/>
            <p:cNvSpPr txBox="1"/>
            <p:nvPr/>
          </p:nvSpPr>
          <p:spPr>
            <a:xfrm>
              <a:off x="2071670" y="1643050"/>
              <a:ext cx="3783408" cy="369332"/>
            </a:xfrm>
            <a:prstGeom prst="rect">
              <a:avLst/>
            </a:prstGeom>
            <a:noFill/>
          </p:spPr>
          <p:txBody>
            <a:bodyPr wrap="none" rtlCol="0">
              <a:spAutoFit/>
            </a:bodyPr>
            <a:lstStyle/>
            <a:p>
              <a:r>
                <a:rPr lang="fr-FR" b="1" dirty="0" smtClean="0"/>
                <a:t>Réu</a:t>
              </a:r>
              <a:r>
                <a:rPr lang="fr-FR" dirty="0" smtClean="0"/>
                <a:t>ssir </a:t>
              </a:r>
              <a:r>
                <a:rPr lang="fr-FR" b="1" dirty="0" smtClean="0"/>
                <a:t>s</a:t>
              </a:r>
              <a:r>
                <a:rPr lang="fr-FR" dirty="0" smtClean="0"/>
                <a:t>on </a:t>
              </a:r>
              <a:r>
                <a:rPr lang="fr-FR" b="1" dirty="0" smtClean="0"/>
                <a:t>a</a:t>
              </a:r>
              <a:r>
                <a:rPr lang="fr-FR" dirty="0" smtClean="0"/>
                <a:t>lternance </a:t>
              </a:r>
              <a:r>
                <a:rPr lang="fr-FR" b="1" dirty="0" smtClean="0"/>
                <a:t>p</a:t>
              </a:r>
              <a:r>
                <a:rPr lang="fr-FR" dirty="0" smtClean="0"/>
                <a:t>rofessionnelle</a:t>
              </a:r>
              <a:endParaRPr lang="fr-FR" dirty="0"/>
            </a:p>
          </p:txBody>
        </p:sp>
      </p:grpSp>
      <p:pic>
        <p:nvPicPr>
          <p:cNvPr id="34818" name="Picture 2" descr="C:\Program Files\Microsoft Office\MEDIA\CAGCAT10\j0149481.wmf"/>
          <p:cNvPicPr>
            <a:picLocks noChangeAspect="1" noChangeArrowheads="1"/>
          </p:cNvPicPr>
          <p:nvPr/>
        </p:nvPicPr>
        <p:blipFill>
          <a:blip r:embed="rId4" cstate="print"/>
          <a:srcRect/>
          <a:stretch>
            <a:fillRect/>
          </a:stretch>
        </p:blipFill>
        <p:spPr bwMode="auto">
          <a:xfrm>
            <a:off x="3499918" y="2339566"/>
            <a:ext cx="2829585" cy="2875384"/>
          </a:xfrm>
          <a:prstGeom prst="rect">
            <a:avLst/>
          </a:prstGeom>
          <a:noFill/>
        </p:spPr>
      </p:pic>
      <p:sp>
        <p:nvSpPr>
          <p:cNvPr id="12" name="ZoneTexte 11"/>
          <p:cNvSpPr txBox="1"/>
          <p:nvPr/>
        </p:nvSpPr>
        <p:spPr>
          <a:xfrm>
            <a:off x="1115616" y="2780928"/>
            <a:ext cx="3184720" cy="523220"/>
          </a:xfrm>
          <a:prstGeom prst="rect">
            <a:avLst/>
          </a:prstGeom>
          <a:noFill/>
        </p:spPr>
        <p:txBody>
          <a:bodyPr wrap="square" rtlCol="0">
            <a:spAutoFit/>
          </a:bodyPr>
          <a:lstStyle/>
          <a:p>
            <a:r>
              <a:rPr lang="fr-FR" sz="2800" b="1" dirty="0" smtClean="0">
                <a:latin typeface="Comic Sans MS" pitchFamily="66" charset="0"/>
              </a:rPr>
              <a:t>  Le programme  </a:t>
            </a:r>
            <a:endParaRPr lang="fr-FR" sz="2800" b="1" dirty="0">
              <a:latin typeface="Comic Sans MS" pitchFamily="66" charset="0"/>
            </a:endParaRPr>
          </a:p>
        </p:txBody>
      </p:sp>
      <p:sp>
        <p:nvSpPr>
          <p:cNvPr id="13" name="ZoneTexte 12"/>
          <p:cNvSpPr txBox="1"/>
          <p:nvPr/>
        </p:nvSpPr>
        <p:spPr>
          <a:xfrm>
            <a:off x="1331640" y="4293096"/>
            <a:ext cx="3722911" cy="954107"/>
          </a:xfrm>
          <a:prstGeom prst="rect">
            <a:avLst/>
          </a:prstGeom>
          <a:noFill/>
        </p:spPr>
        <p:txBody>
          <a:bodyPr wrap="square" rtlCol="0">
            <a:spAutoFit/>
          </a:bodyPr>
          <a:lstStyle/>
          <a:p>
            <a:r>
              <a:rPr lang="fr-FR" sz="2800" b="1" dirty="0" smtClean="0">
                <a:latin typeface="Comic Sans MS" pitchFamily="66" charset="0"/>
              </a:rPr>
              <a:t>Les séquences de travail</a:t>
            </a:r>
            <a:endParaRPr lang="fr-FR" sz="2800" b="1" dirty="0">
              <a:latin typeface="Comic Sans MS" pitchFamily="66" charset="0"/>
            </a:endParaRPr>
          </a:p>
        </p:txBody>
      </p:sp>
      <p:sp>
        <p:nvSpPr>
          <p:cNvPr id="14" name="ZoneTexte 13"/>
          <p:cNvSpPr txBox="1"/>
          <p:nvPr/>
        </p:nvSpPr>
        <p:spPr>
          <a:xfrm>
            <a:off x="1331640" y="5805264"/>
            <a:ext cx="4953600" cy="523220"/>
          </a:xfrm>
          <a:prstGeom prst="rect">
            <a:avLst/>
          </a:prstGeom>
          <a:noFill/>
        </p:spPr>
        <p:txBody>
          <a:bodyPr wrap="none" rtlCol="0">
            <a:spAutoFit/>
          </a:bodyPr>
          <a:lstStyle/>
          <a:p>
            <a:r>
              <a:rPr lang="fr-FR" sz="2800" b="1" dirty="0" smtClean="0">
                <a:latin typeface="Comic Sans MS" pitchFamily="66" charset="0"/>
              </a:rPr>
              <a:t>Le compte rendu et actions</a:t>
            </a:r>
            <a:endParaRPr lang="fr-FR" sz="2800" b="1" dirty="0">
              <a:latin typeface="Comic Sans MS" pitchFamily="66" charset="0"/>
            </a:endParaRPr>
          </a:p>
        </p:txBody>
      </p:sp>
      <p:pic>
        <p:nvPicPr>
          <p:cNvPr id="11" name="Picture 1" descr="C:\Program Files\Microsoft Office\MEDIA\CAGCAT10\j0293236.wmf">
            <a:hlinkClick r:id="rId5" action="ppaction://hlinkfile"/>
          </p:cNvPr>
          <p:cNvPicPr>
            <a:picLocks noChangeAspect="1" noChangeArrowheads="1"/>
          </p:cNvPicPr>
          <p:nvPr/>
        </p:nvPicPr>
        <p:blipFill>
          <a:blip r:embed="rId6" cstate="print"/>
          <a:srcRect/>
          <a:stretch>
            <a:fillRect/>
          </a:stretch>
        </p:blipFill>
        <p:spPr bwMode="auto">
          <a:xfrm>
            <a:off x="323528" y="5805264"/>
            <a:ext cx="899592" cy="663659"/>
          </a:xfrm>
          <a:prstGeom prst="rect">
            <a:avLst/>
          </a:prstGeom>
          <a:noFill/>
        </p:spPr>
      </p:pic>
      <p:pic>
        <p:nvPicPr>
          <p:cNvPr id="15" name="Picture 1" descr="C:\Program Files\Microsoft Office\MEDIA\CAGCAT10\j0293236.wmf">
            <a:hlinkClick r:id="rId7" action="ppaction://hlinkpres?slideindex=1&amp;slidetitle="/>
          </p:cNvPr>
          <p:cNvPicPr>
            <a:picLocks noChangeAspect="1" noChangeArrowheads="1"/>
          </p:cNvPicPr>
          <p:nvPr/>
        </p:nvPicPr>
        <p:blipFill>
          <a:blip r:embed="rId6" cstate="print"/>
          <a:srcRect/>
          <a:stretch>
            <a:fillRect/>
          </a:stretch>
        </p:blipFill>
        <p:spPr bwMode="auto">
          <a:xfrm>
            <a:off x="323528" y="4293096"/>
            <a:ext cx="899591" cy="663659"/>
          </a:xfrm>
          <a:prstGeom prst="rect">
            <a:avLst/>
          </a:prstGeom>
          <a:noFill/>
        </p:spPr>
      </p:pic>
      <p:pic>
        <p:nvPicPr>
          <p:cNvPr id="16" name="Picture 1" descr="C:\Program Files\Microsoft Office\MEDIA\CAGCAT10\j0293236.wmf">
            <a:hlinkClick r:id="rId8" action="ppaction://hlinkfile"/>
          </p:cNvPr>
          <p:cNvPicPr>
            <a:picLocks noChangeAspect="1" noChangeArrowheads="1"/>
          </p:cNvPicPr>
          <p:nvPr/>
        </p:nvPicPr>
        <p:blipFill>
          <a:blip r:embed="rId6" cstate="print"/>
          <a:srcRect/>
          <a:stretch>
            <a:fillRect/>
          </a:stretch>
        </p:blipFill>
        <p:spPr bwMode="auto">
          <a:xfrm>
            <a:off x="323528" y="2708920"/>
            <a:ext cx="899592" cy="66365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57290" y="4509120"/>
            <a:ext cx="6400800" cy="1672612"/>
          </a:xfrm>
        </p:spPr>
        <p:txBody>
          <a:bodyPr>
            <a:normAutofit/>
          </a:bodyPr>
          <a:lstStyle/>
          <a:p>
            <a:r>
              <a:rPr lang="fr-FR" sz="2400" b="1" dirty="0" smtClean="0">
                <a:solidFill>
                  <a:schemeClr val="tx2">
                    <a:lumMod val="75000"/>
                  </a:schemeClr>
                </a:solidFill>
                <a:latin typeface="Comic Sans MS" pitchFamily="66" charset="0"/>
              </a:rPr>
              <a:t>    </a:t>
            </a:r>
            <a:r>
              <a:rPr lang="fr-FR" sz="2400" b="1" dirty="0" smtClean="0">
                <a:solidFill>
                  <a:schemeClr val="tx1"/>
                </a:solidFill>
                <a:latin typeface="Comic Sans MS" pitchFamily="66" charset="0"/>
              </a:rPr>
              <a:t>Notre Projet ; nos Objectifs</a:t>
            </a:r>
            <a:endParaRPr lang="fr-FR" sz="2400" b="1" dirty="0">
              <a:solidFill>
                <a:schemeClr val="tx1"/>
              </a:solidFill>
              <a:latin typeface="Comic Sans MS" pitchFamily="66" charset="0"/>
            </a:endParaRPr>
          </a:p>
        </p:txBody>
      </p:sp>
      <p:sp>
        <p:nvSpPr>
          <p:cNvPr id="6" name="Rectangle 5"/>
          <p:cNvSpPr/>
          <p:nvPr/>
        </p:nvSpPr>
        <p:spPr>
          <a:xfrm>
            <a:off x="2571736" y="648866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  </a:t>
            </a:r>
            <a:endParaRPr lang="fr-FR" sz="1400" dirty="0"/>
          </a:p>
        </p:txBody>
      </p:sp>
      <p:grpSp>
        <p:nvGrpSpPr>
          <p:cNvPr id="7" name="Groupe 6"/>
          <p:cNvGrpSpPr/>
          <p:nvPr/>
        </p:nvGrpSpPr>
        <p:grpSpPr>
          <a:xfrm>
            <a:off x="1785918" y="0"/>
            <a:ext cx="7798903" cy="2309146"/>
            <a:chOff x="0" y="0"/>
            <a:chExt cx="7798903" cy="2309146"/>
          </a:xfrm>
        </p:grpSpPr>
        <p:pic>
          <p:nvPicPr>
            <p:cNvPr id="8" name="Image 7"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0" name="ZoneTexte 9"/>
            <p:cNvSpPr txBox="1"/>
            <p:nvPr/>
          </p:nvSpPr>
          <p:spPr>
            <a:xfrm>
              <a:off x="1571636" y="1785926"/>
              <a:ext cx="6227267" cy="523220"/>
            </a:xfrm>
            <a:prstGeom prst="rect">
              <a:avLst/>
            </a:prstGeom>
            <a:noFill/>
          </p:spPr>
          <p:txBody>
            <a:bodyPr wrap="square" rtlCol="0" anchor="ctr">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sp>
        <p:nvSpPr>
          <p:cNvPr id="11" name="Titre 10"/>
          <p:cNvSpPr>
            <a:spLocks noGrp="1"/>
          </p:cNvSpPr>
          <p:nvPr>
            <p:ph type="ctrTitle"/>
          </p:nvPr>
        </p:nvSpPr>
        <p:spPr>
          <a:xfrm>
            <a:off x="714348" y="2571744"/>
            <a:ext cx="7772400" cy="1470025"/>
          </a:xfrm>
        </p:spPr>
        <p:txBody>
          <a:bodyPr>
            <a:normAutofit fontScale="90000"/>
          </a:bodyPr>
          <a:lstStyle/>
          <a:p>
            <a:r>
              <a:rPr lang="fr-FR" sz="4000" b="1" dirty="0" smtClean="0">
                <a:latin typeface="Comic Sans MS" pitchFamily="66" charset="0"/>
              </a:rPr>
              <a:t>SOMMAIRE (suite)</a:t>
            </a:r>
            <a:br>
              <a:rPr lang="fr-FR" sz="4000" b="1" dirty="0" smtClean="0">
                <a:latin typeface="Comic Sans MS" pitchFamily="66" charset="0"/>
              </a:rPr>
            </a:br>
            <a:r>
              <a:rPr lang="fr-FR" sz="3200" b="1" dirty="0" smtClean="0">
                <a:latin typeface="Comic Sans MS" pitchFamily="66" charset="0"/>
              </a:rPr>
              <a:t/>
            </a:r>
            <a:br>
              <a:rPr lang="fr-FR" sz="3200" b="1" dirty="0" smtClean="0">
                <a:latin typeface="Comic Sans MS" pitchFamily="66" charset="0"/>
              </a:rPr>
            </a:br>
            <a:r>
              <a:rPr lang="fr-FR" sz="2700" b="1" dirty="0" smtClean="0">
                <a:latin typeface="Comic Sans MS" pitchFamily="66" charset="0"/>
              </a:rPr>
              <a:t>Nos rencontres de travail</a:t>
            </a:r>
            <a:endParaRPr lang="fr-FR" sz="2700" b="1" dirty="0">
              <a:latin typeface="Comic Sans MS" pitchFamily="66" charset="0"/>
            </a:endParaRPr>
          </a:p>
        </p:txBody>
      </p:sp>
      <p:sp>
        <p:nvSpPr>
          <p:cNvPr id="12" name="Flèche droite rayée 11"/>
          <p:cNvSpPr/>
          <p:nvPr/>
        </p:nvSpPr>
        <p:spPr>
          <a:xfrm>
            <a:off x="1071538" y="4572008"/>
            <a:ext cx="357190" cy="41319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droite rayée 12"/>
          <p:cNvSpPr/>
          <p:nvPr/>
        </p:nvSpPr>
        <p:spPr>
          <a:xfrm>
            <a:off x="1071538" y="3643314"/>
            <a:ext cx="357190" cy="41319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2798773"/>
          </a:xfrm>
        </p:spPr>
        <p:txBody>
          <a:bodyPr>
            <a:normAutofit/>
          </a:bodyPr>
          <a:lstStyle/>
          <a:p>
            <a:r>
              <a:rPr lang="fr-FR" b="1" dirty="0" smtClean="0">
                <a:latin typeface="Comic Sans MS" pitchFamily="66" charset="0"/>
              </a:rPr>
              <a:t>PARIS</a:t>
            </a:r>
            <a:br>
              <a:rPr lang="fr-FR" b="1" dirty="0" smtClean="0">
                <a:latin typeface="Comic Sans MS" pitchFamily="66" charset="0"/>
              </a:rPr>
            </a:br>
            <a:r>
              <a:rPr lang="fr-FR" b="1" dirty="0" smtClean="0">
                <a:latin typeface="Comic Sans MS" pitchFamily="66" charset="0"/>
              </a:rPr>
              <a:t>Association EGEE</a:t>
            </a:r>
            <a:br>
              <a:rPr lang="fr-FR" b="1" dirty="0" smtClean="0">
                <a:latin typeface="Comic Sans MS" pitchFamily="66" charset="0"/>
              </a:rPr>
            </a:br>
            <a:r>
              <a:rPr lang="fr-FR" b="1" dirty="0" smtClean="0">
                <a:latin typeface="Comic Sans MS" pitchFamily="66" charset="0"/>
              </a:rPr>
              <a:t/>
            </a:r>
            <a:br>
              <a:rPr lang="fr-FR" b="1" dirty="0" smtClean="0">
                <a:latin typeface="Comic Sans MS" pitchFamily="66" charset="0"/>
              </a:rPr>
            </a:br>
            <a:r>
              <a:rPr lang="fr-FR" b="1" dirty="0" smtClean="0">
                <a:latin typeface="Comic Sans MS" pitchFamily="66" charset="0"/>
              </a:rPr>
              <a:t>Du 14 au 20 Mars 2010</a:t>
            </a:r>
            <a:endParaRPr lang="fr-FR" b="1" dirty="0">
              <a:latin typeface="Comic Sans MS" pitchFamily="66" charset="0"/>
            </a:endParaRPr>
          </a:p>
        </p:txBody>
      </p:sp>
      <p:sp>
        <p:nvSpPr>
          <p:cNvPr id="6" name="Rectangle 5"/>
          <p:cNvSpPr/>
          <p:nvPr/>
        </p:nvSpPr>
        <p:spPr>
          <a:xfrm>
            <a:off x="2571736" y="648866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  </a:t>
            </a:r>
            <a:endParaRPr lang="fr-FR" sz="1400" dirty="0"/>
          </a:p>
        </p:txBody>
      </p:sp>
      <p:grpSp>
        <p:nvGrpSpPr>
          <p:cNvPr id="4" name="Groupe 6"/>
          <p:cNvGrpSpPr/>
          <p:nvPr/>
        </p:nvGrpSpPr>
        <p:grpSpPr>
          <a:xfrm>
            <a:off x="1785918" y="0"/>
            <a:ext cx="7870309" cy="2166270"/>
            <a:chOff x="0" y="0"/>
            <a:chExt cx="7870309" cy="2166270"/>
          </a:xfrm>
        </p:grpSpPr>
        <p:pic>
          <p:nvPicPr>
            <p:cNvPr id="8" name="Image 7"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0" name="ZoneTexte 9"/>
            <p:cNvSpPr txBox="1"/>
            <p:nvPr/>
          </p:nvSpPr>
          <p:spPr>
            <a:xfrm>
              <a:off x="1571636" y="1643050"/>
              <a:ext cx="6298673"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pic>
        <p:nvPicPr>
          <p:cNvPr id="58370" name="Picture 2" descr="C:\Program Files\Microsoft Office\MEDIA\CAGCAT10\j0157763.wmf"/>
          <p:cNvPicPr>
            <a:picLocks noChangeAspect="1" noChangeArrowheads="1"/>
          </p:cNvPicPr>
          <p:nvPr/>
        </p:nvPicPr>
        <p:blipFill>
          <a:blip r:embed="rId4" cstate="print"/>
          <a:srcRect/>
          <a:stretch>
            <a:fillRect/>
          </a:stretch>
        </p:blipFill>
        <p:spPr bwMode="auto">
          <a:xfrm>
            <a:off x="0" y="4786322"/>
            <a:ext cx="1794967" cy="1811426"/>
          </a:xfrm>
          <a:prstGeom prst="rect">
            <a:avLst/>
          </a:prstGeom>
          <a:noFill/>
        </p:spPr>
      </p:pic>
      <p:pic>
        <p:nvPicPr>
          <p:cNvPr id="66561" name="Image 1" descr="http://www.egee.asso.fr/Images/Upload/Logos_regions/BlocMark/BMPACA.jpg"/>
          <p:cNvPicPr>
            <a:picLocks noChangeAspect="1" noChangeArrowheads="1"/>
          </p:cNvPicPr>
          <p:nvPr/>
        </p:nvPicPr>
        <p:blipFill>
          <a:blip r:embed="rId5" cstate="print"/>
          <a:srcRect/>
          <a:stretch>
            <a:fillRect/>
          </a:stretch>
        </p:blipFill>
        <p:spPr bwMode="auto">
          <a:xfrm>
            <a:off x="0" y="2132856"/>
            <a:ext cx="2156118" cy="8964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71736" y="648866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  </a:t>
            </a:r>
            <a:endParaRPr lang="fr-FR" sz="1400" dirty="0"/>
          </a:p>
        </p:txBody>
      </p:sp>
      <p:grpSp>
        <p:nvGrpSpPr>
          <p:cNvPr id="2" name="Groupe 6"/>
          <p:cNvGrpSpPr/>
          <p:nvPr/>
        </p:nvGrpSpPr>
        <p:grpSpPr>
          <a:xfrm>
            <a:off x="1785918" y="0"/>
            <a:ext cx="5855078" cy="2012382"/>
            <a:chOff x="0" y="0"/>
            <a:chExt cx="5855078" cy="2012382"/>
          </a:xfrm>
        </p:grpSpPr>
        <p:pic>
          <p:nvPicPr>
            <p:cNvPr id="8" name="Image 7"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0" name="ZoneTexte 9"/>
            <p:cNvSpPr txBox="1"/>
            <p:nvPr/>
          </p:nvSpPr>
          <p:spPr>
            <a:xfrm>
              <a:off x="2071670" y="1643050"/>
              <a:ext cx="3783408" cy="369332"/>
            </a:xfrm>
            <a:prstGeom prst="rect">
              <a:avLst/>
            </a:prstGeom>
            <a:noFill/>
          </p:spPr>
          <p:txBody>
            <a:bodyPr wrap="none" rtlCol="0">
              <a:spAutoFit/>
            </a:bodyPr>
            <a:lstStyle/>
            <a:p>
              <a:r>
                <a:rPr lang="fr-FR" b="1" dirty="0" smtClean="0"/>
                <a:t>Réu</a:t>
              </a:r>
              <a:r>
                <a:rPr lang="fr-FR" dirty="0" smtClean="0"/>
                <a:t>ssir </a:t>
              </a:r>
              <a:r>
                <a:rPr lang="fr-FR" b="1" dirty="0" smtClean="0"/>
                <a:t>s</a:t>
              </a:r>
              <a:r>
                <a:rPr lang="fr-FR" dirty="0" smtClean="0"/>
                <a:t>on </a:t>
              </a:r>
              <a:r>
                <a:rPr lang="fr-FR" b="1" dirty="0" smtClean="0"/>
                <a:t>a</a:t>
              </a:r>
              <a:r>
                <a:rPr lang="fr-FR" dirty="0" smtClean="0"/>
                <a:t>lternance </a:t>
              </a:r>
              <a:r>
                <a:rPr lang="fr-FR" b="1" dirty="0" smtClean="0"/>
                <a:t>p</a:t>
              </a:r>
              <a:r>
                <a:rPr lang="fr-FR" dirty="0" smtClean="0"/>
                <a:t>rofessionnelle</a:t>
              </a:r>
              <a:endParaRPr lang="fr-FR" dirty="0"/>
            </a:p>
          </p:txBody>
        </p:sp>
      </p:grpSp>
      <p:pic>
        <p:nvPicPr>
          <p:cNvPr id="34818" name="Picture 2" descr="C:\Program Files\Microsoft Office\MEDIA\CAGCAT10\j0149481.wmf"/>
          <p:cNvPicPr>
            <a:picLocks noChangeAspect="1" noChangeArrowheads="1"/>
          </p:cNvPicPr>
          <p:nvPr/>
        </p:nvPicPr>
        <p:blipFill>
          <a:blip r:embed="rId4" cstate="print"/>
          <a:srcRect/>
          <a:stretch>
            <a:fillRect/>
          </a:stretch>
        </p:blipFill>
        <p:spPr bwMode="auto">
          <a:xfrm>
            <a:off x="3499918" y="2339566"/>
            <a:ext cx="2829585" cy="2875384"/>
          </a:xfrm>
          <a:prstGeom prst="rect">
            <a:avLst/>
          </a:prstGeom>
          <a:noFill/>
        </p:spPr>
      </p:pic>
      <p:sp>
        <p:nvSpPr>
          <p:cNvPr id="12" name="ZoneTexte 11"/>
          <p:cNvSpPr txBox="1"/>
          <p:nvPr/>
        </p:nvSpPr>
        <p:spPr>
          <a:xfrm>
            <a:off x="1331640" y="2780928"/>
            <a:ext cx="3184720" cy="523220"/>
          </a:xfrm>
          <a:prstGeom prst="rect">
            <a:avLst/>
          </a:prstGeom>
          <a:noFill/>
        </p:spPr>
        <p:txBody>
          <a:bodyPr wrap="square" rtlCol="0">
            <a:spAutoFit/>
          </a:bodyPr>
          <a:lstStyle/>
          <a:p>
            <a:r>
              <a:rPr lang="fr-FR" sz="2800" b="1" dirty="0" smtClean="0">
                <a:latin typeface="Comic Sans MS" pitchFamily="66" charset="0"/>
              </a:rPr>
              <a:t>Le programme  </a:t>
            </a:r>
            <a:endParaRPr lang="fr-FR" sz="2800" b="1" dirty="0">
              <a:latin typeface="Comic Sans MS" pitchFamily="66" charset="0"/>
            </a:endParaRPr>
          </a:p>
        </p:txBody>
      </p:sp>
      <p:sp>
        <p:nvSpPr>
          <p:cNvPr id="13" name="ZoneTexte 12"/>
          <p:cNvSpPr txBox="1"/>
          <p:nvPr/>
        </p:nvSpPr>
        <p:spPr>
          <a:xfrm>
            <a:off x="1331640" y="4293096"/>
            <a:ext cx="3722911" cy="954107"/>
          </a:xfrm>
          <a:prstGeom prst="rect">
            <a:avLst/>
          </a:prstGeom>
          <a:noFill/>
        </p:spPr>
        <p:txBody>
          <a:bodyPr wrap="square" rtlCol="0">
            <a:spAutoFit/>
          </a:bodyPr>
          <a:lstStyle/>
          <a:p>
            <a:r>
              <a:rPr lang="fr-FR" sz="2800" b="1" dirty="0" smtClean="0">
                <a:latin typeface="Comic Sans MS" pitchFamily="66" charset="0"/>
              </a:rPr>
              <a:t>Les séquences de travail</a:t>
            </a:r>
            <a:endParaRPr lang="fr-FR" sz="2800" b="1" dirty="0">
              <a:latin typeface="Comic Sans MS" pitchFamily="66" charset="0"/>
            </a:endParaRPr>
          </a:p>
        </p:txBody>
      </p:sp>
      <p:sp>
        <p:nvSpPr>
          <p:cNvPr id="14" name="ZoneTexte 13"/>
          <p:cNvSpPr txBox="1"/>
          <p:nvPr/>
        </p:nvSpPr>
        <p:spPr>
          <a:xfrm>
            <a:off x="1331640" y="5805264"/>
            <a:ext cx="4953600" cy="523220"/>
          </a:xfrm>
          <a:prstGeom prst="rect">
            <a:avLst/>
          </a:prstGeom>
          <a:noFill/>
        </p:spPr>
        <p:txBody>
          <a:bodyPr wrap="none" rtlCol="0">
            <a:spAutoFit/>
          </a:bodyPr>
          <a:lstStyle/>
          <a:p>
            <a:r>
              <a:rPr lang="fr-FR" sz="2800" b="1" dirty="0" smtClean="0">
                <a:latin typeface="Comic Sans MS" pitchFamily="66" charset="0"/>
              </a:rPr>
              <a:t>Le compte rendu et actions</a:t>
            </a:r>
            <a:endParaRPr lang="fr-FR" sz="2800" b="1" dirty="0">
              <a:latin typeface="Comic Sans MS" pitchFamily="66" charset="0"/>
            </a:endParaRPr>
          </a:p>
        </p:txBody>
      </p:sp>
      <p:pic>
        <p:nvPicPr>
          <p:cNvPr id="11" name="Picture 1" descr="C:\Program Files\Microsoft Office\MEDIA\CAGCAT10\j0293236.wmf">
            <a:hlinkClick r:id="rId5" action="ppaction://hlinkfile"/>
          </p:cNvPr>
          <p:cNvPicPr>
            <a:picLocks noChangeAspect="1" noChangeArrowheads="1"/>
          </p:cNvPicPr>
          <p:nvPr/>
        </p:nvPicPr>
        <p:blipFill>
          <a:blip r:embed="rId6" cstate="print"/>
          <a:srcRect/>
          <a:stretch>
            <a:fillRect/>
          </a:stretch>
        </p:blipFill>
        <p:spPr bwMode="auto">
          <a:xfrm>
            <a:off x="323528" y="5733256"/>
            <a:ext cx="899592" cy="663659"/>
          </a:xfrm>
          <a:prstGeom prst="rect">
            <a:avLst/>
          </a:prstGeom>
          <a:noFill/>
        </p:spPr>
      </p:pic>
      <p:pic>
        <p:nvPicPr>
          <p:cNvPr id="15" name="Picture 1" descr="C:\Program Files\Microsoft Office\MEDIA\CAGCAT10\j0293236.wmf">
            <a:hlinkClick r:id="rId7" action="ppaction://hlinkpres?slideindex=1&amp;slidetitle="/>
          </p:cNvPr>
          <p:cNvPicPr>
            <a:picLocks noChangeAspect="1" noChangeArrowheads="1"/>
          </p:cNvPicPr>
          <p:nvPr/>
        </p:nvPicPr>
        <p:blipFill>
          <a:blip r:embed="rId6" cstate="print"/>
          <a:srcRect/>
          <a:stretch>
            <a:fillRect/>
          </a:stretch>
        </p:blipFill>
        <p:spPr bwMode="auto">
          <a:xfrm>
            <a:off x="323528" y="4221088"/>
            <a:ext cx="899592" cy="663659"/>
          </a:xfrm>
          <a:prstGeom prst="rect">
            <a:avLst/>
          </a:prstGeom>
          <a:noFill/>
        </p:spPr>
      </p:pic>
      <p:pic>
        <p:nvPicPr>
          <p:cNvPr id="16" name="Picture 1" descr="C:\Program Files\Microsoft Office\MEDIA\CAGCAT10\j0293236.wmf">
            <a:hlinkClick r:id="rId8" action="ppaction://hlinkfile"/>
          </p:cNvPr>
          <p:cNvPicPr>
            <a:picLocks noChangeAspect="1" noChangeArrowheads="1"/>
          </p:cNvPicPr>
          <p:nvPr/>
        </p:nvPicPr>
        <p:blipFill>
          <a:blip r:embed="rId6" cstate="print"/>
          <a:srcRect/>
          <a:stretch>
            <a:fillRect/>
          </a:stretch>
        </p:blipFill>
        <p:spPr bwMode="auto">
          <a:xfrm>
            <a:off x="323528" y="2708920"/>
            <a:ext cx="899591" cy="663659"/>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727203"/>
          </a:xfrm>
        </p:spPr>
        <p:txBody>
          <a:bodyPr>
            <a:normAutofit fontScale="90000"/>
          </a:bodyPr>
          <a:lstStyle/>
          <a:p>
            <a:r>
              <a:rPr lang="fr-FR" sz="3600" b="1" dirty="0" smtClean="0">
                <a:latin typeface="Comic Sans MS" pitchFamily="66" charset="0"/>
              </a:rPr>
              <a:t>ALYTUS</a:t>
            </a:r>
            <a:br>
              <a:rPr lang="fr-FR" sz="3600" b="1" dirty="0" smtClean="0">
                <a:latin typeface="Comic Sans MS" pitchFamily="66" charset="0"/>
              </a:rPr>
            </a:br>
            <a:r>
              <a:rPr lang="fr-FR" sz="3600" b="1" dirty="0" smtClean="0">
                <a:latin typeface="Comic Sans MS" pitchFamily="66" charset="0"/>
              </a:rPr>
              <a:t>(Lituanie)</a:t>
            </a:r>
            <a:br>
              <a:rPr lang="fr-FR" sz="3600" b="1" dirty="0" smtClean="0">
                <a:latin typeface="Comic Sans MS" pitchFamily="66" charset="0"/>
              </a:rPr>
            </a:br>
            <a:r>
              <a:rPr lang="fr-FR" sz="3600" b="1" dirty="0" smtClean="0">
                <a:latin typeface="Comic Sans MS" pitchFamily="66" charset="0"/>
              </a:rPr>
              <a:t>Haute Ecole</a:t>
            </a:r>
            <a:endParaRPr lang="fr-FR" sz="3600" b="1" dirty="0">
              <a:latin typeface="Comic Sans MS" pitchFamily="66" charset="0"/>
            </a:endParaRPr>
          </a:p>
        </p:txBody>
      </p:sp>
      <p:sp>
        <p:nvSpPr>
          <p:cNvPr id="3" name="Sous-titre 2"/>
          <p:cNvSpPr>
            <a:spLocks noGrp="1"/>
          </p:cNvSpPr>
          <p:nvPr>
            <p:ph type="subTitle" idx="1"/>
          </p:nvPr>
        </p:nvSpPr>
        <p:spPr/>
        <p:txBody>
          <a:bodyPr/>
          <a:lstStyle/>
          <a:p>
            <a:endParaRPr lang="fr-FR" dirty="0" smtClean="0"/>
          </a:p>
          <a:p>
            <a:r>
              <a:rPr lang="fr-FR" b="1" dirty="0" smtClean="0">
                <a:solidFill>
                  <a:schemeClr val="tx1"/>
                </a:solidFill>
                <a:latin typeface="Comic Sans MS" pitchFamily="66" charset="0"/>
              </a:rPr>
              <a:t>Du 14 au 18 Juin 2010</a:t>
            </a:r>
            <a:endParaRPr lang="fr-FR" b="1" dirty="0">
              <a:solidFill>
                <a:schemeClr val="tx1"/>
              </a:solidFill>
              <a:latin typeface="Comic Sans MS" pitchFamily="66" charset="0"/>
            </a:endParaRPr>
          </a:p>
        </p:txBody>
      </p:sp>
      <p:sp>
        <p:nvSpPr>
          <p:cNvPr id="6" name="Rectangle 5"/>
          <p:cNvSpPr/>
          <p:nvPr/>
        </p:nvSpPr>
        <p:spPr>
          <a:xfrm>
            <a:off x="2571736" y="648866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  </a:t>
            </a:r>
            <a:endParaRPr lang="fr-FR" sz="1400" dirty="0"/>
          </a:p>
        </p:txBody>
      </p:sp>
      <p:grpSp>
        <p:nvGrpSpPr>
          <p:cNvPr id="4" name="Groupe 6"/>
          <p:cNvGrpSpPr/>
          <p:nvPr/>
        </p:nvGrpSpPr>
        <p:grpSpPr>
          <a:xfrm>
            <a:off x="1785918" y="0"/>
            <a:ext cx="7870309" cy="2166270"/>
            <a:chOff x="0" y="0"/>
            <a:chExt cx="7870309" cy="2166270"/>
          </a:xfrm>
        </p:grpSpPr>
        <p:pic>
          <p:nvPicPr>
            <p:cNvPr id="8" name="Image 7" descr="logo-europe.bmp"/>
            <p:cNvPicPr>
              <a:picLocks noChangeAspect="1"/>
            </p:cNvPicPr>
            <p:nvPr/>
          </p:nvPicPr>
          <p:blipFill>
            <a:blip r:embed="rId3"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4" cstate="print"/>
            <a:stretch>
              <a:fillRect/>
            </a:stretch>
          </p:blipFill>
          <p:spPr>
            <a:xfrm>
              <a:off x="0" y="0"/>
              <a:ext cx="3357554" cy="1050358"/>
            </a:xfrm>
            <a:prstGeom prst="rect">
              <a:avLst/>
            </a:prstGeom>
          </p:spPr>
        </p:pic>
        <p:sp>
          <p:nvSpPr>
            <p:cNvPr id="10" name="ZoneTexte 9"/>
            <p:cNvSpPr txBox="1"/>
            <p:nvPr/>
          </p:nvSpPr>
          <p:spPr>
            <a:xfrm>
              <a:off x="1571636" y="1643050"/>
              <a:ext cx="6298673"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graphicFrame>
        <p:nvGraphicFramePr>
          <p:cNvPr id="57346" name="Object 3"/>
          <p:cNvGraphicFramePr>
            <a:graphicFrameLocks noChangeAspect="1"/>
          </p:cNvGraphicFramePr>
          <p:nvPr/>
        </p:nvGraphicFramePr>
        <p:xfrm>
          <a:off x="285720" y="2786058"/>
          <a:ext cx="1658937" cy="857250"/>
        </p:xfrm>
        <a:graphic>
          <a:graphicData uri="http://schemas.openxmlformats.org/presentationml/2006/ole">
            <p:oleObj spid="_x0000_s64514" name="Photo Editor Photo" r:id="rId5" imgW="2857899" imgH="1486107" progId="">
              <p:embed/>
            </p:oleObj>
          </a:graphicData>
        </a:graphic>
      </p:graphicFrame>
      <p:pic>
        <p:nvPicPr>
          <p:cNvPr id="57347" name="Picture 3" descr="C:\Program Files\Microsoft Office\MEDIA\CAGCAT10\j0287005.wmf"/>
          <p:cNvPicPr>
            <a:picLocks noChangeAspect="1" noChangeArrowheads="1"/>
          </p:cNvPicPr>
          <p:nvPr/>
        </p:nvPicPr>
        <p:blipFill>
          <a:blip r:embed="rId6" cstate="print"/>
          <a:srcRect/>
          <a:stretch>
            <a:fillRect/>
          </a:stretch>
        </p:blipFill>
        <p:spPr bwMode="auto">
          <a:xfrm>
            <a:off x="0" y="4526733"/>
            <a:ext cx="1358020" cy="2331267"/>
          </a:xfrm>
          <a:prstGeom prst="rect">
            <a:avLst/>
          </a:prstGeom>
          <a:noFill/>
        </p:spPr>
      </p:pic>
      <p:pic>
        <p:nvPicPr>
          <p:cNvPr id="57348" name="Picture 4" descr="C:\Program Files\Microsoft Office\MEDIA\CAGCAT10\j0234657.wmf"/>
          <p:cNvPicPr>
            <a:picLocks noChangeAspect="1" noChangeArrowheads="1"/>
          </p:cNvPicPr>
          <p:nvPr/>
        </p:nvPicPr>
        <p:blipFill>
          <a:blip r:embed="rId7" cstate="print"/>
          <a:srcRect/>
          <a:stretch>
            <a:fillRect/>
          </a:stretch>
        </p:blipFill>
        <p:spPr bwMode="auto">
          <a:xfrm>
            <a:off x="2500298" y="5204518"/>
            <a:ext cx="1357322" cy="1321107"/>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71736" y="648866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  </a:t>
            </a:r>
            <a:endParaRPr lang="fr-FR" sz="1400" dirty="0"/>
          </a:p>
        </p:txBody>
      </p:sp>
      <p:grpSp>
        <p:nvGrpSpPr>
          <p:cNvPr id="2" name="Groupe 6"/>
          <p:cNvGrpSpPr/>
          <p:nvPr/>
        </p:nvGrpSpPr>
        <p:grpSpPr>
          <a:xfrm>
            <a:off x="1785918" y="0"/>
            <a:ext cx="5855078" cy="2012382"/>
            <a:chOff x="0" y="0"/>
            <a:chExt cx="5855078" cy="2012382"/>
          </a:xfrm>
        </p:grpSpPr>
        <p:pic>
          <p:nvPicPr>
            <p:cNvPr id="8" name="Image 7"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9" name="Image 8"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0" name="ZoneTexte 9"/>
            <p:cNvSpPr txBox="1"/>
            <p:nvPr/>
          </p:nvSpPr>
          <p:spPr>
            <a:xfrm>
              <a:off x="2071670" y="1643050"/>
              <a:ext cx="3783408" cy="369332"/>
            </a:xfrm>
            <a:prstGeom prst="rect">
              <a:avLst/>
            </a:prstGeom>
            <a:noFill/>
          </p:spPr>
          <p:txBody>
            <a:bodyPr wrap="none" rtlCol="0">
              <a:spAutoFit/>
            </a:bodyPr>
            <a:lstStyle/>
            <a:p>
              <a:r>
                <a:rPr lang="fr-FR" b="1" dirty="0" smtClean="0"/>
                <a:t>Réu</a:t>
              </a:r>
              <a:r>
                <a:rPr lang="fr-FR" dirty="0" smtClean="0"/>
                <a:t>ssir </a:t>
              </a:r>
              <a:r>
                <a:rPr lang="fr-FR" b="1" dirty="0" smtClean="0"/>
                <a:t>s</a:t>
              </a:r>
              <a:r>
                <a:rPr lang="fr-FR" dirty="0" smtClean="0"/>
                <a:t>on </a:t>
              </a:r>
              <a:r>
                <a:rPr lang="fr-FR" b="1" dirty="0" smtClean="0"/>
                <a:t>a</a:t>
              </a:r>
              <a:r>
                <a:rPr lang="fr-FR" dirty="0" smtClean="0"/>
                <a:t>lternance </a:t>
              </a:r>
              <a:r>
                <a:rPr lang="fr-FR" b="1" dirty="0" smtClean="0"/>
                <a:t>p</a:t>
              </a:r>
              <a:r>
                <a:rPr lang="fr-FR" dirty="0" smtClean="0"/>
                <a:t>rofessionnelle</a:t>
              </a:r>
              <a:endParaRPr lang="fr-FR" dirty="0"/>
            </a:p>
          </p:txBody>
        </p:sp>
      </p:grpSp>
      <p:pic>
        <p:nvPicPr>
          <p:cNvPr id="34818" name="Picture 2" descr="C:\Program Files\Microsoft Office\MEDIA\CAGCAT10\j0149481.wmf"/>
          <p:cNvPicPr>
            <a:picLocks noChangeAspect="1" noChangeArrowheads="1"/>
          </p:cNvPicPr>
          <p:nvPr/>
        </p:nvPicPr>
        <p:blipFill>
          <a:blip r:embed="rId4" cstate="print"/>
          <a:srcRect/>
          <a:stretch>
            <a:fillRect/>
          </a:stretch>
        </p:blipFill>
        <p:spPr bwMode="auto">
          <a:xfrm>
            <a:off x="3499918" y="2339566"/>
            <a:ext cx="2829585" cy="2875384"/>
          </a:xfrm>
          <a:prstGeom prst="rect">
            <a:avLst/>
          </a:prstGeom>
          <a:noFill/>
        </p:spPr>
      </p:pic>
      <p:sp>
        <p:nvSpPr>
          <p:cNvPr id="12" name="ZoneTexte 11"/>
          <p:cNvSpPr txBox="1"/>
          <p:nvPr/>
        </p:nvSpPr>
        <p:spPr>
          <a:xfrm>
            <a:off x="1115616" y="2780928"/>
            <a:ext cx="3184720" cy="523220"/>
          </a:xfrm>
          <a:prstGeom prst="rect">
            <a:avLst/>
          </a:prstGeom>
          <a:noFill/>
        </p:spPr>
        <p:txBody>
          <a:bodyPr wrap="square" rtlCol="0">
            <a:spAutoFit/>
          </a:bodyPr>
          <a:lstStyle/>
          <a:p>
            <a:r>
              <a:rPr lang="fr-FR" sz="2800" b="1" dirty="0" smtClean="0">
                <a:latin typeface="Comic Sans MS" pitchFamily="66" charset="0"/>
              </a:rPr>
              <a:t>  Le programme  </a:t>
            </a:r>
            <a:endParaRPr lang="fr-FR" sz="2800" b="1" dirty="0">
              <a:latin typeface="Comic Sans MS" pitchFamily="66" charset="0"/>
            </a:endParaRPr>
          </a:p>
        </p:txBody>
      </p:sp>
      <p:sp>
        <p:nvSpPr>
          <p:cNvPr id="13" name="ZoneTexte 12"/>
          <p:cNvSpPr txBox="1"/>
          <p:nvPr/>
        </p:nvSpPr>
        <p:spPr>
          <a:xfrm>
            <a:off x="1331640" y="4293096"/>
            <a:ext cx="3722911" cy="954107"/>
          </a:xfrm>
          <a:prstGeom prst="rect">
            <a:avLst/>
          </a:prstGeom>
          <a:noFill/>
        </p:spPr>
        <p:txBody>
          <a:bodyPr wrap="square" rtlCol="0">
            <a:spAutoFit/>
          </a:bodyPr>
          <a:lstStyle/>
          <a:p>
            <a:r>
              <a:rPr lang="fr-FR" sz="2800" b="1" dirty="0" smtClean="0">
                <a:latin typeface="Comic Sans MS" pitchFamily="66" charset="0"/>
              </a:rPr>
              <a:t>Les séquences de travail</a:t>
            </a:r>
            <a:endParaRPr lang="fr-FR" sz="2800" b="1" dirty="0">
              <a:latin typeface="Comic Sans MS" pitchFamily="66" charset="0"/>
            </a:endParaRPr>
          </a:p>
        </p:txBody>
      </p:sp>
      <p:sp>
        <p:nvSpPr>
          <p:cNvPr id="14" name="ZoneTexte 13"/>
          <p:cNvSpPr txBox="1"/>
          <p:nvPr/>
        </p:nvSpPr>
        <p:spPr>
          <a:xfrm>
            <a:off x="1331640" y="5805264"/>
            <a:ext cx="4953600" cy="523220"/>
          </a:xfrm>
          <a:prstGeom prst="rect">
            <a:avLst/>
          </a:prstGeom>
          <a:noFill/>
        </p:spPr>
        <p:txBody>
          <a:bodyPr wrap="none" rtlCol="0">
            <a:spAutoFit/>
          </a:bodyPr>
          <a:lstStyle/>
          <a:p>
            <a:r>
              <a:rPr lang="fr-FR" sz="2800" b="1" dirty="0" smtClean="0">
                <a:latin typeface="Comic Sans MS" pitchFamily="66" charset="0"/>
              </a:rPr>
              <a:t>Le compte rendu et actions</a:t>
            </a:r>
            <a:endParaRPr lang="fr-FR" sz="2800" b="1" dirty="0">
              <a:latin typeface="Comic Sans MS" pitchFamily="66" charset="0"/>
            </a:endParaRPr>
          </a:p>
        </p:txBody>
      </p:sp>
      <p:pic>
        <p:nvPicPr>
          <p:cNvPr id="11" name="Picture 1" descr="C:\Program Files\Microsoft Office\MEDIA\CAGCAT10\j0293236.wmf"/>
          <p:cNvPicPr>
            <a:picLocks noChangeAspect="1" noChangeArrowheads="1"/>
          </p:cNvPicPr>
          <p:nvPr/>
        </p:nvPicPr>
        <p:blipFill>
          <a:blip r:embed="rId5" cstate="print"/>
          <a:srcRect/>
          <a:stretch>
            <a:fillRect/>
          </a:stretch>
        </p:blipFill>
        <p:spPr bwMode="auto">
          <a:xfrm>
            <a:off x="323528" y="5805264"/>
            <a:ext cx="827584" cy="610537"/>
          </a:xfrm>
          <a:prstGeom prst="rect">
            <a:avLst/>
          </a:prstGeom>
          <a:noFill/>
        </p:spPr>
      </p:pic>
      <p:pic>
        <p:nvPicPr>
          <p:cNvPr id="15" name="Picture 1" descr="C:\Program Files\Microsoft Office\MEDIA\CAGCAT10\j0293236.wmf">
            <a:hlinkClick r:id="rId6" action="ppaction://hlinkpres?slideindex=1&amp;slidetitle="/>
          </p:cNvPr>
          <p:cNvPicPr>
            <a:picLocks noChangeAspect="1" noChangeArrowheads="1"/>
          </p:cNvPicPr>
          <p:nvPr/>
        </p:nvPicPr>
        <p:blipFill>
          <a:blip r:embed="rId5" cstate="print"/>
          <a:srcRect/>
          <a:stretch>
            <a:fillRect/>
          </a:stretch>
        </p:blipFill>
        <p:spPr bwMode="auto">
          <a:xfrm>
            <a:off x="323528" y="4293096"/>
            <a:ext cx="780855" cy="576064"/>
          </a:xfrm>
          <a:prstGeom prst="rect">
            <a:avLst/>
          </a:prstGeom>
          <a:noFill/>
        </p:spPr>
      </p:pic>
      <p:pic>
        <p:nvPicPr>
          <p:cNvPr id="16" name="Picture 1" descr="C:\Program Files\Microsoft Office\MEDIA\CAGCAT10\j0293236.wmf">
            <a:hlinkClick r:id="rId7" action="ppaction://hlinkfile"/>
          </p:cNvPr>
          <p:cNvPicPr>
            <a:picLocks noChangeAspect="1" noChangeArrowheads="1"/>
          </p:cNvPicPr>
          <p:nvPr/>
        </p:nvPicPr>
        <p:blipFill>
          <a:blip r:embed="rId5" cstate="print"/>
          <a:srcRect/>
          <a:stretch>
            <a:fillRect/>
          </a:stretch>
        </p:blipFill>
        <p:spPr bwMode="auto">
          <a:xfrm>
            <a:off x="323528" y="2780928"/>
            <a:ext cx="827584" cy="61053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71736" y="6488668"/>
            <a:ext cx="4572000" cy="369332"/>
          </a:xfrm>
          <a:prstGeom prst="rect">
            <a:avLst/>
          </a:prstGeom>
        </p:spPr>
        <p:txBody>
          <a:bodyPr>
            <a:spAutoFit/>
          </a:bodyPr>
          <a:lstStyle/>
          <a:p>
            <a:r>
              <a:rPr lang="fr-FR" dirty="0" smtClean="0">
                <a:solidFill>
                  <a:srgbClr val="C00000"/>
                </a:solidFill>
                <a:latin typeface="Comic Sans MS" pitchFamily="66" charset="0"/>
              </a:rPr>
              <a:t>      </a:t>
            </a:r>
            <a:r>
              <a:rPr lang="fr-FR" sz="1400" dirty="0" smtClean="0">
                <a:solidFill>
                  <a:srgbClr val="C00000"/>
                </a:solidFill>
                <a:latin typeface="Comic Sans MS" pitchFamily="66" charset="0"/>
              </a:rPr>
              <a:t>Droit à la formation tout au long de sa vie  </a:t>
            </a:r>
            <a:endParaRPr lang="fr-FR" sz="1400" dirty="0"/>
          </a:p>
        </p:txBody>
      </p:sp>
      <p:grpSp>
        <p:nvGrpSpPr>
          <p:cNvPr id="8" name="Groupe 7"/>
          <p:cNvGrpSpPr/>
          <p:nvPr/>
        </p:nvGrpSpPr>
        <p:grpSpPr>
          <a:xfrm>
            <a:off x="1785918" y="0"/>
            <a:ext cx="7870309" cy="2237708"/>
            <a:chOff x="0" y="0"/>
            <a:chExt cx="7870309" cy="2237708"/>
          </a:xfrm>
        </p:grpSpPr>
        <p:pic>
          <p:nvPicPr>
            <p:cNvPr id="9" name="Image 8" descr="logo-europe.bmp"/>
            <p:cNvPicPr>
              <a:picLocks noChangeAspect="1"/>
            </p:cNvPicPr>
            <p:nvPr/>
          </p:nvPicPr>
          <p:blipFill>
            <a:blip r:embed="rId2" cstate="print"/>
            <a:stretch>
              <a:fillRect/>
            </a:stretch>
          </p:blipFill>
          <p:spPr>
            <a:xfrm>
              <a:off x="0" y="0"/>
              <a:ext cx="5572164" cy="1961541"/>
            </a:xfrm>
            <a:prstGeom prst="rect">
              <a:avLst/>
            </a:prstGeom>
          </p:spPr>
        </p:pic>
        <p:pic>
          <p:nvPicPr>
            <p:cNvPr id="10" name="Image 9" descr="Sans titre1.jpg"/>
            <p:cNvPicPr>
              <a:picLocks noChangeAspect="1"/>
            </p:cNvPicPr>
            <p:nvPr/>
          </p:nvPicPr>
          <p:blipFill>
            <a:blip r:embed="rId3" cstate="print"/>
            <a:stretch>
              <a:fillRect/>
            </a:stretch>
          </p:blipFill>
          <p:spPr>
            <a:xfrm>
              <a:off x="0" y="0"/>
              <a:ext cx="3357554" cy="1050358"/>
            </a:xfrm>
            <a:prstGeom prst="rect">
              <a:avLst/>
            </a:prstGeom>
          </p:spPr>
        </p:pic>
        <p:sp>
          <p:nvSpPr>
            <p:cNvPr id="11" name="ZoneTexte 10"/>
            <p:cNvSpPr txBox="1"/>
            <p:nvPr/>
          </p:nvSpPr>
          <p:spPr>
            <a:xfrm>
              <a:off x="1571636" y="1714488"/>
              <a:ext cx="6298673"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pic>
        <p:nvPicPr>
          <p:cNvPr id="3074" name="Picture 2" descr="C:\Program Files\Microsoft Office\MEDIA\CAGCAT10\j0233018.wmf"/>
          <p:cNvPicPr>
            <a:picLocks noChangeAspect="1" noChangeArrowheads="1"/>
          </p:cNvPicPr>
          <p:nvPr/>
        </p:nvPicPr>
        <p:blipFill>
          <a:blip r:embed="rId4" cstate="print"/>
          <a:srcRect/>
          <a:stretch>
            <a:fillRect/>
          </a:stretch>
        </p:blipFill>
        <p:spPr bwMode="auto">
          <a:xfrm>
            <a:off x="785786" y="2500306"/>
            <a:ext cx="2974901" cy="3021984"/>
          </a:xfrm>
          <a:prstGeom prst="rect">
            <a:avLst/>
          </a:prstGeom>
          <a:noFill/>
        </p:spPr>
      </p:pic>
      <p:sp>
        <p:nvSpPr>
          <p:cNvPr id="2" name="Titre 1"/>
          <p:cNvSpPr>
            <a:spLocks noGrp="1"/>
          </p:cNvSpPr>
          <p:nvPr>
            <p:ph type="ctrTitle"/>
          </p:nvPr>
        </p:nvSpPr>
        <p:spPr>
          <a:xfrm>
            <a:off x="1714480" y="3071810"/>
            <a:ext cx="7772400" cy="1470025"/>
          </a:xfrm>
        </p:spPr>
        <p:txBody>
          <a:bodyPr/>
          <a:lstStyle/>
          <a:p>
            <a:r>
              <a:rPr lang="fr-FR" b="1" dirty="0" smtClean="0">
                <a:solidFill>
                  <a:schemeClr val="tx2">
                    <a:lumMod val="75000"/>
                  </a:schemeClr>
                </a:solidFill>
                <a:latin typeface="Comic Sans MS" pitchFamily="66" charset="0"/>
              </a:rPr>
              <a:t>      LES</a:t>
            </a:r>
            <a:br>
              <a:rPr lang="fr-FR" b="1" dirty="0" smtClean="0">
                <a:solidFill>
                  <a:schemeClr val="tx2">
                    <a:lumMod val="75000"/>
                  </a:schemeClr>
                </a:solidFill>
                <a:latin typeface="Comic Sans MS" pitchFamily="66" charset="0"/>
              </a:rPr>
            </a:br>
            <a:r>
              <a:rPr lang="fr-FR" b="1" dirty="0" smtClean="0">
                <a:solidFill>
                  <a:schemeClr val="tx2">
                    <a:lumMod val="75000"/>
                  </a:schemeClr>
                </a:solidFill>
                <a:latin typeface="Comic Sans MS" pitchFamily="66" charset="0"/>
              </a:rPr>
              <a:t>       </a:t>
            </a:r>
            <a:r>
              <a:rPr lang="fr-FR" b="1" dirty="0" smtClean="0">
                <a:solidFill>
                  <a:schemeClr val="accent1">
                    <a:lumMod val="75000"/>
                  </a:schemeClr>
                </a:solidFill>
                <a:latin typeface="Comic Sans MS" pitchFamily="66" charset="0"/>
              </a:rPr>
              <a:t> </a:t>
            </a:r>
            <a:r>
              <a:rPr lang="fr-FR" b="1" dirty="0" smtClean="0">
                <a:solidFill>
                  <a:schemeClr val="tx2">
                    <a:lumMod val="75000"/>
                  </a:schemeClr>
                </a:solidFill>
                <a:latin typeface="Comic Sans MS" pitchFamily="66" charset="0"/>
              </a:rPr>
              <a:t>PARTENAIRES</a:t>
            </a:r>
            <a:endParaRPr lang="fr-FR" b="1" dirty="0">
              <a:solidFill>
                <a:schemeClr val="tx2">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descr="Alytaus kolegija">
            <a:hlinkClick r:id="rId3" action="ppaction://hlinkpres?slideindex=1&amp;slidetitle="/>
          </p:cNvPr>
          <p:cNvPicPr>
            <a:picLocks noChangeAspect="1" noChangeArrowheads="1"/>
          </p:cNvPicPr>
          <p:nvPr/>
        </p:nvPicPr>
        <p:blipFill>
          <a:blip r:embed="rId4" cstate="print"/>
          <a:srcRect/>
          <a:stretch>
            <a:fillRect/>
          </a:stretch>
        </p:blipFill>
        <p:spPr bwMode="auto">
          <a:xfrm>
            <a:off x="1428728" y="2214554"/>
            <a:ext cx="6713559" cy="4060597"/>
          </a:xfrm>
          <a:prstGeom prst="rect">
            <a:avLst/>
          </a:prstGeom>
          <a:noFill/>
          <a:ln w="9525">
            <a:noFill/>
            <a:miter lim="800000"/>
            <a:headEnd/>
            <a:tailEnd/>
          </a:ln>
        </p:spPr>
      </p:pic>
      <p:graphicFrame>
        <p:nvGraphicFramePr>
          <p:cNvPr id="1026" name="Object 3"/>
          <p:cNvGraphicFramePr>
            <a:graphicFrameLocks noChangeAspect="1"/>
          </p:cNvGraphicFramePr>
          <p:nvPr/>
        </p:nvGraphicFramePr>
        <p:xfrm>
          <a:off x="0" y="6143644"/>
          <a:ext cx="1382124" cy="714356"/>
        </p:xfrm>
        <a:graphic>
          <a:graphicData uri="http://schemas.openxmlformats.org/presentationml/2006/ole">
            <p:oleObj spid="_x0000_s2050" name="Photo Editor Photo" r:id="rId5" imgW="2857899" imgH="1486107" progId="">
              <p:embed/>
            </p:oleObj>
          </a:graphicData>
        </a:graphic>
      </p:graphicFrame>
      <p:sp>
        <p:nvSpPr>
          <p:cNvPr id="1028" name="Text Box 7"/>
          <p:cNvSpPr txBox="1">
            <a:spLocks noChangeArrowheads="1"/>
          </p:cNvSpPr>
          <p:nvPr/>
        </p:nvSpPr>
        <p:spPr bwMode="auto">
          <a:xfrm>
            <a:off x="457200" y="6389688"/>
            <a:ext cx="8147050" cy="655637"/>
          </a:xfrm>
          <a:prstGeom prst="rect">
            <a:avLst/>
          </a:prstGeom>
          <a:noFill/>
          <a:ln w="9525">
            <a:noFill/>
            <a:miter lim="800000"/>
            <a:headEnd/>
            <a:tailEnd/>
          </a:ln>
        </p:spPr>
        <p:txBody>
          <a:bodyPr>
            <a:spAutoFit/>
          </a:bodyPr>
          <a:lstStyle/>
          <a:p>
            <a:pPr>
              <a:spcBef>
                <a:spcPct val="50000"/>
              </a:spcBef>
            </a:pPr>
            <a:r>
              <a:rPr lang="fr-FR" sz="1600" b="1" i="1" dirty="0" smtClean="0">
                <a:solidFill>
                  <a:srgbClr val="003600"/>
                </a:solidFill>
              </a:rPr>
              <a:t>.</a:t>
            </a:r>
            <a:r>
              <a:rPr lang="fr-FR" sz="1600" b="1" dirty="0" smtClean="0"/>
              <a:t> </a:t>
            </a:r>
            <a:endParaRPr lang="fr-FR" sz="1600" b="1" i="1" dirty="0">
              <a:solidFill>
                <a:srgbClr val="003600"/>
              </a:solidFill>
            </a:endParaRPr>
          </a:p>
          <a:p>
            <a:pPr>
              <a:spcBef>
                <a:spcPct val="50000"/>
              </a:spcBef>
            </a:pPr>
            <a:endParaRPr lang="fr-FR" sz="1400" b="1" i="1" dirty="0">
              <a:solidFill>
                <a:srgbClr val="800000"/>
              </a:solidFill>
            </a:endParaRPr>
          </a:p>
        </p:txBody>
      </p:sp>
      <p:grpSp>
        <p:nvGrpSpPr>
          <p:cNvPr id="6" name="Groupe 5"/>
          <p:cNvGrpSpPr/>
          <p:nvPr/>
        </p:nvGrpSpPr>
        <p:grpSpPr>
          <a:xfrm>
            <a:off x="1785918" y="0"/>
            <a:ext cx="7584589" cy="2166270"/>
            <a:chOff x="0" y="0"/>
            <a:chExt cx="7584589" cy="2166270"/>
          </a:xfrm>
        </p:grpSpPr>
        <p:pic>
          <p:nvPicPr>
            <p:cNvPr id="7" name="Image 6" descr="logo-europe.bmp"/>
            <p:cNvPicPr>
              <a:picLocks noChangeAspect="1"/>
            </p:cNvPicPr>
            <p:nvPr/>
          </p:nvPicPr>
          <p:blipFill>
            <a:blip r:embed="rId6" cstate="print"/>
            <a:stretch>
              <a:fillRect/>
            </a:stretch>
          </p:blipFill>
          <p:spPr>
            <a:xfrm>
              <a:off x="0" y="0"/>
              <a:ext cx="5572164" cy="1961541"/>
            </a:xfrm>
            <a:prstGeom prst="rect">
              <a:avLst/>
            </a:prstGeom>
          </p:spPr>
        </p:pic>
        <p:pic>
          <p:nvPicPr>
            <p:cNvPr id="8" name="Image 7" descr="Sans titre1.jpg"/>
            <p:cNvPicPr>
              <a:picLocks noChangeAspect="1"/>
            </p:cNvPicPr>
            <p:nvPr/>
          </p:nvPicPr>
          <p:blipFill>
            <a:blip r:embed="rId7" cstate="print"/>
            <a:stretch>
              <a:fillRect/>
            </a:stretch>
          </p:blipFill>
          <p:spPr>
            <a:xfrm>
              <a:off x="0" y="0"/>
              <a:ext cx="3357554" cy="1050358"/>
            </a:xfrm>
            <a:prstGeom prst="rect">
              <a:avLst/>
            </a:prstGeom>
          </p:spPr>
        </p:pic>
        <p:sp>
          <p:nvSpPr>
            <p:cNvPr id="9" name="ZoneTexte 8"/>
            <p:cNvSpPr txBox="1"/>
            <p:nvPr/>
          </p:nvSpPr>
          <p:spPr>
            <a:xfrm>
              <a:off x="1571636" y="1643050"/>
              <a:ext cx="6012953"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sp>
        <p:nvSpPr>
          <p:cNvPr id="10" name="Rectangle 9"/>
          <p:cNvSpPr/>
          <p:nvPr/>
        </p:nvSpPr>
        <p:spPr>
          <a:xfrm>
            <a:off x="0" y="6273225"/>
            <a:ext cx="9144000" cy="584775"/>
          </a:xfrm>
          <a:prstGeom prst="rect">
            <a:avLst/>
          </a:prstGeom>
        </p:spPr>
        <p:txBody>
          <a:bodyPr wrap="square">
            <a:spAutoFit/>
          </a:bodyPr>
          <a:lstStyle/>
          <a:p>
            <a:pPr lvl="0" algn="ctr"/>
            <a:r>
              <a:rPr lang="fr-FR" sz="3200" dirty="0" smtClean="0">
                <a:solidFill>
                  <a:srgbClr val="800000"/>
                </a:solidFill>
                <a:latin typeface="Arial Black" pitchFamily="34" charset="0"/>
              </a:rPr>
              <a:t>       Haute École d’Alytus (AC)</a:t>
            </a:r>
            <a:endParaRPr lang="fr-FR" sz="3200" dirty="0">
              <a:solidFill>
                <a:srgbClr val="800000"/>
              </a:solidFill>
              <a:latin typeface="Arial Black" pitchFamily="34" charset="0"/>
            </a:endParaRPr>
          </a:p>
        </p:txBody>
      </p:sp>
      <p:pic>
        <p:nvPicPr>
          <p:cNvPr id="2051" name="Picture 3" descr="C:\Program Files\Microsoft Office\MEDIA\CAGCAT10\j0293236.wmf">
            <a:hlinkClick r:id="rId3" action="ppaction://hlinkpres?slideindex=1&amp;slidetitle="/>
          </p:cNvPr>
          <p:cNvPicPr>
            <a:picLocks noChangeAspect="1" noChangeArrowheads="1"/>
          </p:cNvPicPr>
          <p:nvPr/>
        </p:nvPicPr>
        <p:blipFill>
          <a:blip r:embed="rId8" cstate="print"/>
          <a:srcRect/>
          <a:stretch>
            <a:fillRect/>
          </a:stretch>
        </p:blipFill>
        <p:spPr bwMode="auto">
          <a:xfrm>
            <a:off x="8558357" y="6425952"/>
            <a:ext cx="585643" cy="43204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051"/>
          <p:cNvSpPr txBox="1">
            <a:spLocks noChangeArrowheads="1"/>
          </p:cNvSpPr>
          <p:nvPr/>
        </p:nvSpPr>
        <p:spPr bwMode="auto">
          <a:xfrm>
            <a:off x="838200" y="914400"/>
            <a:ext cx="914400" cy="457200"/>
          </a:xfrm>
          <a:prstGeom prst="rect">
            <a:avLst/>
          </a:prstGeom>
          <a:noFill/>
          <a:ln w="9525">
            <a:noFill/>
            <a:miter lim="800000"/>
            <a:headEnd/>
            <a:tailEnd/>
          </a:ln>
        </p:spPr>
        <p:txBody>
          <a:bodyPr>
            <a:spAutoFit/>
          </a:bodyPr>
          <a:lstStyle/>
          <a:p>
            <a:pPr>
              <a:spcBef>
                <a:spcPct val="50000"/>
              </a:spcBef>
            </a:pPr>
            <a:endParaRPr lang="fr-FR" sz="2400">
              <a:latin typeface="Times New Roman" pitchFamily="18" charset="0"/>
            </a:endParaRPr>
          </a:p>
        </p:txBody>
      </p:sp>
      <p:sp>
        <p:nvSpPr>
          <p:cNvPr id="4099" name="Text Box 2053"/>
          <p:cNvSpPr txBox="1">
            <a:spLocks noChangeArrowheads="1"/>
          </p:cNvSpPr>
          <p:nvPr/>
        </p:nvSpPr>
        <p:spPr bwMode="auto">
          <a:xfrm>
            <a:off x="2286000" y="457200"/>
            <a:ext cx="1066800" cy="457200"/>
          </a:xfrm>
          <a:prstGeom prst="rect">
            <a:avLst/>
          </a:prstGeom>
          <a:noFill/>
          <a:ln w="9525">
            <a:noFill/>
            <a:miter lim="800000"/>
            <a:headEnd/>
            <a:tailEnd/>
          </a:ln>
        </p:spPr>
        <p:txBody>
          <a:bodyPr>
            <a:spAutoFit/>
          </a:bodyPr>
          <a:lstStyle/>
          <a:p>
            <a:pPr>
              <a:spcBef>
                <a:spcPct val="50000"/>
              </a:spcBef>
            </a:pPr>
            <a:endParaRPr lang="fr-FR" sz="2400">
              <a:latin typeface="Times New Roman" pitchFamily="18" charset="0"/>
            </a:endParaRPr>
          </a:p>
        </p:txBody>
      </p:sp>
      <p:sp>
        <p:nvSpPr>
          <p:cNvPr id="4100" name="Text Box 2069"/>
          <p:cNvSpPr txBox="1">
            <a:spLocks noChangeArrowheads="1"/>
          </p:cNvSpPr>
          <p:nvPr/>
        </p:nvSpPr>
        <p:spPr bwMode="auto">
          <a:xfrm>
            <a:off x="773723" y="2209801"/>
            <a:ext cx="3446585" cy="366713"/>
          </a:xfrm>
          <a:prstGeom prst="rect">
            <a:avLst/>
          </a:prstGeom>
          <a:noFill/>
          <a:ln w="9525">
            <a:noFill/>
            <a:miter lim="800000"/>
            <a:headEnd/>
            <a:tailEnd/>
          </a:ln>
        </p:spPr>
        <p:txBody>
          <a:bodyPr>
            <a:spAutoFit/>
          </a:bodyPr>
          <a:lstStyle/>
          <a:p>
            <a:pPr>
              <a:spcBef>
                <a:spcPct val="50000"/>
              </a:spcBef>
            </a:pPr>
            <a:endParaRPr lang="fr-FR" b="1">
              <a:latin typeface="Times New Roman" pitchFamily="18" charset="0"/>
            </a:endParaRPr>
          </a:p>
        </p:txBody>
      </p:sp>
      <p:sp>
        <p:nvSpPr>
          <p:cNvPr id="4101" name="Text Box 2071"/>
          <p:cNvSpPr txBox="1">
            <a:spLocks noChangeArrowheads="1"/>
          </p:cNvSpPr>
          <p:nvPr/>
        </p:nvSpPr>
        <p:spPr bwMode="auto">
          <a:xfrm>
            <a:off x="3857620" y="2357430"/>
            <a:ext cx="4385896" cy="3434786"/>
          </a:xfrm>
          <a:prstGeom prst="rect">
            <a:avLst/>
          </a:prstGeom>
          <a:noFill/>
          <a:ln w="9525">
            <a:noFill/>
            <a:miter lim="800000"/>
            <a:headEnd/>
            <a:tailEnd/>
          </a:ln>
        </p:spPr>
        <p:txBody>
          <a:bodyPr>
            <a:spAutoFit/>
          </a:bodyPr>
          <a:lstStyle/>
          <a:p>
            <a:pPr algn="ctr"/>
            <a:r>
              <a:rPr lang="it-IT" sz="2800" b="1" dirty="0">
                <a:solidFill>
                  <a:schemeClr val="tx2">
                    <a:lumMod val="75000"/>
                  </a:schemeClr>
                </a:solidFill>
                <a:latin typeface="+mj-lt"/>
              </a:rPr>
              <a:t>CENTRO</a:t>
            </a:r>
            <a:r>
              <a:rPr lang="it-IT" sz="2800" b="1" dirty="0">
                <a:solidFill>
                  <a:schemeClr val="bg2"/>
                </a:solidFill>
                <a:latin typeface="+mj-lt"/>
              </a:rPr>
              <a:t> </a:t>
            </a:r>
            <a:r>
              <a:rPr lang="it-IT" sz="2800" b="1" dirty="0">
                <a:solidFill>
                  <a:schemeClr val="tx2">
                    <a:lumMod val="75000"/>
                  </a:schemeClr>
                </a:solidFill>
                <a:latin typeface="+mj-lt"/>
              </a:rPr>
              <a:t>DI</a:t>
            </a:r>
            <a:r>
              <a:rPr lang="it-IT" sz="2800" b="1" dirty="0">
                <a:solidFill>
                  <a:schemeClr val="bg2"/>
                </a:solidFill>
                <a:latin typeface="+mj-lt"/>
              </a:rPr>
              <a:t> </a:t>
            </a:r>
            <a:r>
              <a:rPr lang="it-IT" sz="2800" b="1" dirty="0">
                <a:solidFill>
                  <a:schemeClr val="tx2">
                    <a:lumMod val="75000"/>
                  </a:schemeClr>
                </a:solidFill>
                <a:latin typeface="+mj-lt"/>
              </a:rPr>
              <a:t>FORMAZIONE</a:t>
            </a:r>
            <a:r>
              <a:rPr lang="it-IT" sz="2800" b="1" dirty="0">
                <a:solidFill>
                  <a:schemeClr val="bg2"/>
                </a:solidFill>
                <a:latin typeface="+mj-lt"/>
              </a:rPr>
              <a:t> </a:t>
            </a:r>
            <a:r>
              <a:rPr lang="it-IT" sz="2800" b="1" dirty="0">
                <a:solidFill>
                  <a:schemeClr val="tx2">
                    <a:lumMod val="75000"/>
                  </a:schemeClr>
                </a:solidFill>
                <a:latin typeface="+mj-lt"/>
              </a:rPr>
              <a:t>PROFESSIONALE</a:t>
            </a:r>
          </a:p>
          <a:p>
            <a:pPr algn="ctr"/>
            <a:r>
              <a:rPr lang="it-IT" sz="2800" b="1" dirty="0">
                <a:solidFill>
                  <a:schemeClr val="tx2">
                    <a:lumMod val="75000"/>
                  </a:schemeClr>
                </a:solidFill>
                <a:latin typeface="+mj-lt"/>
              </a:rPr>
              <a:t>FORMA</a:t>
            </a:r>
          </a:p>
          <a:p>
            <a:pPr algn="ctr"/>
            <a:endParaRPr lang="it-IT" b="1" dirty="0">
              <a:solidFill>
                <a:schemeClr val="accent2"/>
              </a:solidFill>
            </a:endParaRPr>
          </a:p>
          <a:p>
            <a:pPr algn="ctr">
              <a:lnSpc>
                <a:spcPct val="120000"/>
              </a:lnSpc>
            </a:pPr>
            <a:endParaRPr lang="it-IT" sz="1600" b="1" dirty="0" smtClean="0">
              <a:solidFill>
                <a:schemeClr val="tx2">
                  <a:lumMod val="75000"/>
                </a:schemeClr>
              </a:solidFill>
            </a:endParaRPr>
          </a:p>
          <a:p>
            <a:pPr algn="ctr">
              <a:lnSpc>
                <a:spcPct val="120000"/>
              </a:lnSpc>
            </a:pPr>
            <a:r>
              <a:rPr lang="it-IT" sz="1600" b="1" dirty="0" smtClean="0">
                <a:solidFill>
                  <a:schemeClr val="tx2">
                    <a:lumMod val="75000"/>
                  </a:schemeClr>
                </a:solidFill>
              </a:rPr>
              <a:t>Viale </a:t>
            </a:r>
            <a:r>
              <a:rPr lang="it-IT" sz="1600" b="1" dirty="0">
                <a:solidFill>
                  <a:schemeClr val="tx2">
                    <a:lumMod val="75000"/>
                  </a:schemeClr>
                </a:solidFill>
              </a:rPr>
              <a:t>Enrico Millo, 9 Chiavari (GE)</a:t>
            </a:r>
          </a:p>
          <a:p>
            <a:pPr algn="ctr">
              <a:lnSpc>
                <a:spcPct val="120000"/>
              </a:lnSpc>
            </a:pPr>
            <a:endParaRPr lang="it-IT" sz="1600" b="1" dirty="0"/>
          </a:p>
          <a:p>
            <a:pPr algn="ctr">
              <a:lnSpc>
                <a:spcPct val="120000"/>
              </a:lnSpc>
            </a:pPr>
            <a:r>
              <a:rPr lang="it-IT" sz="1600" b="1" dirty="0">
                <a:solidFill>
                  <a:schemeClr val="hlink"/>
                </a:solidFill>
              </a:rPr>
              <a:t>Tel. +39 0185 306311 - Fax +39 0185 364735</a:t>
            </a:r>
          </a:p>
          <a:p>
            <a:pPr algn="ctr">
              <a:lnSpc>
                <a:spcPct val="120000"/>
              </a:lnSpc>
            </a:pPr>
            <a:r>
              <a:rPr lang="it-IT" sz="1600" b="1" dirty="0">
                <a:solidFill>
                  <a:schemeClr val="hlink"/>
                </a:solidFill>
              </a:rPr>
              <a:t>e-mail: info@enteforma.it  </a:t>
            </a:r>
          </a:p>
          <a:p>
            <a:pPr algn="ctr">
              <a:lnSpc>
                <a:spcPct val="120000"/>
              </a:lnSpc>
            </a:pPr>
            <a:r>
              <a:rPr lang="it-IT" sz="1600" b="1" dirty="0">
                <a:solidFill>
                  <a:schemeClr val="hlink"/>
                </a:solidFill>
              </a:rPr>
              <a:t>http://www.enteforma.it</a:t>
            </a:r>
          </a:p>
        </p:txBody>
      </p:sp>
      <p:pic>
        <p:nvPicPr>
          <p:cNvPr id="4102" name="Picture 2079" descr="intestazioneGrossa"/>
          <p:cNvPicPr>
            <a:picLocks noChangeAspect="1" noChangeArrowheads="1"/>
          </p:cNvPicPr>
          <p:nvPr/>
        </p:nvPicPr>
        <p:blipFill>
          <a:blip r:embed="rId3" cstate="print">
            <a:clrChange>
              <a:clrFrom>
                <a:srgbClr val="FFFFFF"/>
              </a:clrFrom>
              <a:clrTo>
                <a:srgbClr val="FFFFFF">
                  <a:alpha val="0"/>
                </a:srgbClr>
              </a:clrTo>
            </a:clrChange>
          </a:blip>
          <a:srcRect r="57057"/>
          <a:stretch>
            <a:fillRect/>
          </a:stretch>
        </p:blipFill>
        <p:spPr bwMode="auto">
          <a:xfrm>
            <a:off x="142844" y="6134100"/>
            <a:ext cx="2455985" cy="723900"/>
          </a:xfrm>
          <a:prstGeom prst="rect">
            <a:avLst/>
          </a:prstGeom>
          <a:noFill/>
          <a:ln w="9525">
            <a:noFill/>
            <a:miter lim="800000"/>
            <a:headEnd/>
            <a:tailEnd/>
          </a:ln>
        </p:spPr>
      </p:pic>
      <p:pic>
        <p:nvPicPr>
          <p:cNvPr id="4103" name="Picture 2080"/>
          <p:cNvPicPr>
            <a:picLocks noChangeAspect="1" noChangeArrowheads="1"/>
          </p:cNvPicPr>
          <p:nvPr/>
        </p:nvPicPr>
        <p:blipFill>
          <a:blip r:embed="rId4" cstate="print"/>
          <a:srcRect/>
          <a:stretch>
            <a:fillRect/>
          </a:stretch>
        </p:blipFill>
        <p:spPr bwMode="auto">
          <a:xfrm>
            <a:off x="8501026" y="5895654"/>
            <a:ext cx="642974" cy="962346"/>
          </a:xfrm>
          <a:prstGeom prst="rect">
            <a:avLst/>
          </a:prstGeom>
          <a:noFill/>
          <a:ln w="9525">
            <a:noFill/>
            <a:miter lim="800000"/>
            <a:headEnd/>
            <a:tailEnd/>
          </a:ln>
        </p:spPr>
      </p:pic>
      <p:pic>
        <p:nvPicPr>
          <p:cNvPr id="4104" name="Picture 2081" descr="A ingresso 2">
            <a:hlinkClick r:id="rId5" action="ppaction://hlinkpres?slideindex=1&amp;slidetitle="/>
          </p:cNvPr>
          <p:cNvPicPr>
            <a:picLocks noChangeAspect="1" noChangeArrowheads="1"/>
          </p:cNvPicPr>
          <p:nvPr/>
        </p:nvPicPr>
        <p:blipFill>
          <a:blip r:embed="rId6" cstate="print"/>
          <a:srcRect/>
          <a:stretch>
            <a:fillRect/>
          </a:stretch>
        </p:blipFill>
        <p:spPr bwMode="auto">
          <a:xfrm>
            <a:off x="357158" y="2285992"/>
            <a:ext cx="2924908" cy="3600450"/>
          </a:xfrm>
          <a:prstGeom prst="rect">
            <a:avLst/>
          </a:prstGeom>
          <a:noFill/>
          <a:ln w="9525">
            <a:noFill/>
            <a:miter lim="800000"/>
            <a:headEnd/>
            <a:tailEnd/>
          </a:ln>
        </p:spPr>
      </p:pic>
      <p:sp>
        <p:nvSpPr>
          <p:cNvPr id="19490" name="Text Box 2082"/>
          <p:cNvSpPr txBox="1">
            <a:spLocks noChangeArrowheads="1"/>
          </p:cNvSpPr>
          <p:nvPr/>
        </p:nvSpPr>
        <p:spPr bwMode="auto">
          <a:xfrm>
            <a:off x="2714612" y="6286520"/>
            <a:ext cx="5517174" cy="366713"/>
          </a:xfrm>
          <a:prstGeom prst="rect">
            <a:avLst/>
          </a:prstGeom>
          <a:noFill/>
          <a:ln w="9525">
            <a:noFill/>
            <a:miter lim="800000"/>
            <a:headEnd/>
            <a:tailEnd/>
          </a:ln>
          <a:effectLst/>
        </p:spPr>
        <p:txBody>
          <a:bodyPr>
            <a:spAutoFit/>
          </a:bodyPr>
          <a:lstStyle/>
          <a:p>
            <a:pPr marL="342900" indent="-342900">
              <a:spcBef>
                <a:spcPct val="50000"/>
              </a:spcBef>
              <a:defRPr/>
            </a:pPr>
            <a:r>
              <a:rPr lang="it-IT" b="1" dirty="0">
                <a:solidFill>
                  <a:srgbClr val="800000"/>
                </a:solidFill>
                <a:effectLst>
                  <a:outerShdw blurRad="38100" dist="38100" dir="2700000" algn="tl">
                    <a:srgbClr val="C0C0C0"/>
                  </a:outerShdw>
                </a:effectLst>
                <a:cs typeface="Times New Roman" pitchFamily="18" charset="0"/>
              </a:rPr>
              <a:t>Formation Professionnelle et Services de Formation</a:t>
            </a:r>
            <a:r>
              <a:rPr lang="it-IT" b="1" dirty="0">
                <a:solidFill>
                  <a:schemeClr val="bg2"/>
                </a:solidFill>
                <a:latin typeface="Times New Roman" pitchFamily="18" charset="0"/>
                <a:cs typeface="Times New Roman" pitchFamily="18" charset="0"/>
              </a:rPr>
              <a:t> </a:t>
            </a:r>
          </a:p>
        </p:txBody>
      </p:sp>
      <p:grpSp>
        <p:nvGrpSpPr>
          <p:cNvPr id="10" name="Groupe 9"/>
          <p:cNvGrpSpPr/>
          <p:nvPr/>
        </p:nvGrpSpPr>
        <p:grpSpPr>
          <a:xfrm>
            <a:off x="1785918" y="0"/>
            <a:ext cx="7870309" cy="2166270"/>
            <a:chOff x="0" y="0"/>
            <a:chExt cx="7870309" cy="2166270"/>
          </a:xfrm>
        </p:grpSpPr>
        <p:pic>
          <p:nvPicPr>
            <p:cNvPr id="11" name="Image 10" descr="logo-europe.bmp"/>
            <p:cNvPicPr>
              <a:picLocks noChangeAspect="1"/>
            </p:cNvPicPr>
            <p:nvPr/>
          </p:nvPicPr>
          <p:blipFill>
            <a:blip r:embed="rId7" cstate="print"/>
            <a:stretch>
              <a:fillRect/>
            </a:stretch>
          </p:blipFill>
          <p:spPr>
            <a:xfrm>
              <a:off x="0" y="0"/>
              <a:ext cx="5572164" cy="1961541"/>
            </a:xfrm>
            <a:prstGeom prst="rect">
              <a:avLst/>
            </a:prstGeom>
          </p:spPr>
        </p:pic>
        <p:pic>
          <p:nvPicPr>
            <p:cNvPr id="12" name="Image 11" descr="Sans titre1.jpg"/>
            <p:cNvPicPr>
              <a:picLocks noChangeAspect="1"/>
            </p:cNvPicPr>
            <p:nvPr/>
          </p:nvPicPr>
          <p:blipFill>
            <a:blip r:embed="rId8" cstate="print"/>
            <a:stretch>
              <a:fillRect/>
            </a:stretch>
          </p:blipFill>
          <p:spPr>
            <a:xfrm>
              <a:off x="0" y="0"/>
              <a:ext cx="3357554" cy="1050358"/>
            </a:xfrm>
            <a:prstGeom prst="rect">
              <a:avLst/>
            </a:prstGeom>
          </p:spPr>
        </p:pic>
        <p:sp>
          <p:nvSpPr>
            <p:cNvPr id="13" name="ZoneTexte 12"/>
            <p:cNvSpPr txBox="1"/>
            <p:nvPr/>
          </p:nvSpPr>
          <p:spPr>
            <a:xfrm>
              <a:off x="1571636" y="1643050"/>
              <a:ext cx="6298673"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pic>
        <p:nvPicPr>
          <p:cNvPr id="17" name="Picture 3" descr="C:\Program Files\Microsoft Office\MEDIA\CAGCAT10\j0293236.wmf">
            <a:hlinkClick r:id="rId5" action="ppaction://hlinkpres?slideindex=1&amp;slidetitle="/>
          </p:cNvPr>
          <p:cNvPicPr>
            <a:picLocks noChangeAspect="1" noChangeArrowheads="1"/>
          </p:cNvPicPr>
          <p:nvPr/>
        </p:nvPicPr>
        <p:blipFill>
          <a:blip r:embed="rId9" cstate="print"/>
          <a:srcRect/>
          <a:stretch>
            <a:fillRect/>
          </a:stretch>
        </p:blipFill>
        <p:spPr bwMode="auto">
          <a:xfrm>
            <a:off x="7812360" y="6165304"/>
            <a:ext cx="585643" cy="432048"/>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a:xfrm>
            <a:off x="1071538" y="2285992"/>
            <a:ext cx="7772400" cy="1470025"/>
          </a:xfrm>
        </p:spPr>
        <p:txBody>
          <a:bodyPr/>
          <a:lstStyle/>
          <a:p>
            <a:r>
              <a:rPr lang="it-IT" dirty="0" smtClean="0"/>
              <a:t>Club Amici di Salvatore Quasimodo</a:t>
            </a:r>
          </a:p>
        </p:txBody>
      </p:sp>
      <p:sp>
        <p:nvSpPr>
          <p:cNvPr id="4100" name="Rectangle 4"/>
          <p:cNvSpPr>
            <a:spLocks noChangeArrowheads="1"/>
          </p:cNvSpPr>
          <p:nvPr/>
        </p:nvSpPr>
        <p:spPr bwMode="auto">
          <a:xfrm>
            <a:off x="2057400" y="2895600"/>
            <a:ext cx="2057400" cy="1981200"/>
          </a:xfrm>
          <a:prstGeom prst="rect">
            <a:avLst/>
          </a:prstGeom>
          <a:noFill/>
          <a:ln w="9525">
            <a:noFill/>
            <a:miter lim="800000"/>
            <a:headEnd/>
            <a:tailEnd/>
          </a:ln>
          <a:effectLst/>
        </p:spPr>
        <p:txBody>
          <a:bodyPr wrap="none" lIns="92075" tIns="46038" rIns="92075" bIns="46038" anchor="ctr"/>
          <a:lstStyle/>
          <a:p>
            <a:pPr algn="ctr" eaLnBrk="0" hangingPunct="0">
              <a:defRPr/>
            </a:pPr>
            <a:endParaRPr lang="it-IT" b="1">
              <a:effectLst>
                <a:outerShdw blurRad="38100" dist="38100" dir="2700000" algn="tl">
                  <a:srgbClr val="000000"/>
                </a:outerShdw>
              </a:effectLst>
              <a:latin typeface="Arial" charset="0"/>
            </a:endParaRPr>
          </a:p>
          <a:p>
            <a:pPr algn="ctr" eaLnBrk="0" hangingPunct="0">
              <a:defRPr/>
            </a:pPr>
            <a:endParaRPr lang="it-IT"/>
          </a:p>
        </p:txBody>
      </p:sp>
      <p:graphicFrame>
        <p:nvGraphicFramePr>
          <p:cNvPr id="1026" name="Object 8"/>
          <p:cNvGraphicFramePr>
            <a:graphicFrameLocks noChangeAspect="1"/>
          </p:cNvGraphicFramePr>
          <p:nvPr/>
        </p:nvGraphicFramePr>
        <p:xfrm>
          <a:off x="3500430" y="5638800"/>
          <a:ext cx="1219200" cy="1219200"/>
        </p:xfrm>
        <a:graphic>
          <a:graphicData uri="http://schemas.openxmlformats.org/presentationml/2006/ole">
            <p:oleObj spid="_x0000_s6146" name="Fotografia Photo Editor" r:id="rId4" imgW="666667" imgH="600159" progId="">
              <p:embed/>
            </p:oleObj>
          </a:graphicData>
        </a:graphic>
      </p:graphicFrame>
      <p:sp>
        <p:nvSpPr>
          <p:cNvPr id="1030" name="Rectangle 10"/>
          <p:cNvSpPr>
            <a:spLocks noChangeArrowheads="1"/>
          </p:cNvSpPr>
          <p:nvPr/>
        </p:nvSpPr>
        <p:spPr bwMode="auto">
          <a:xfrm>
            <a:off x="3190875" y="2838450"/>
            <a:ext cx="9144000" cy="0"/>
          </a:xfrm>
          <a:prstGeom prst="rect">
            <a:avLst/>
          </a:prstGeom>
          <a:noFill/>
          <a:ln w="12700" cap="sq">
            <a:noFill/>
            <a:miter lim="800000"/>
            <a:headEnd type="none" w="sm" len="sm"/>
            <a:tailEnd type="none" w="sm" len="sm"/>
          </a:ln>
        </p:spPr>
        <p:txBody>
          <a:bodyPr>
            <a:spAutoFit/>
          </a:bodyPr>
          <a:lstStyle/>
          <a:p>
            <a:endParaRPr lang="it-IT"/>
          </a:p>
        </p:txBody>
      </p:sp>
      <p:pic>
        <p:nvPicPr>
          <p:cNvPr id="1031" name="Picture 9" descr="ic1"/>
          <p:cNvPicPr>
            <a:picLocks noChangeAspect="1" noChangeArrowheads="1"/>
          </p:cNvPicPr>
          <p:nvPr/>
        </p:nvPicPr>
        <p:blipFill>
          <a:blip r:embed="rId5" cstate="print"/>
          <a:srcRect/>
          <a:stretch>
            <a:fillRect/>
          </a:stretch>
        </p:blipFill>
        <p:spPr bwMode="auto">
          <a:xfrm>
            <a:off x="5929322" y="5911077"/>
            <a:ext cx="2214578" cy="946923"/>
          </a:xfrm>
          <a:prstGeom prst="rect">
            <a:avLst/>
          </a:prstGeom>
          <a:noFill/>
          <a:ln w="9525">
            <a:noFill/>
            <a:miter lim="800000"/>
            <a:headEnd/>
            <a:tailEnd/>
          </a:ln>
        </p:spPr>
      </p:pic>
      <p:pic>
        <p:nvPicPr>
          <p:cNvPr id="1032" name="Picture 9" descr="mhtml:file://G:\Club%20amici.mht!http://www.impegnocivile.it/club%20amici%20di%20quasimodo/immagini%20varie/logo%20quaimodo%20terra%20imp.jpg">
            <a:hlinkClick r:id="rId6" action="ppaction://hlinkpres?slideindex=1&amp;slidetitle="/>
          </p:cNvPr>
          <p:cNvPicPr>
            <a:picLocks noChangeAspect="1" noChangeArrowheads="1"/>
          </p:cNvPicPr>
          <p:nvPr/>
        </p:nvPicPr>
        <p:blipFill>
          <a:blip r:embed="rId7" cstate="print"/>
          <a:srcRect/>
          <a:stretch>
            <a:fillRect/>
          </a:stretch>
        </p:blipFill>
        <p:spPr bwMode="auto">
          <a:xfrm>
            <a:off x="0" y="2714620"/>
            <a:ext cx="1852611" cy="1946522"/>
          </a:xfrm>
          <a:prstGeom prst="rect">
            <a:avLst/>
          </a:prstGeom>
          <a:noFill/>
          <a:ln w="9525">
            <a:noFill/>
            <a:miter lim="800000"/>
            <a:headEnd/>
            <a:tailEnd/>
          </a:ln>
        </p:spPr>
      </p:pic>
      <p:pic>
        <p:nvPicPr>
          <p:cNvPr id="1033" name="Picture 11" descr="mhtml:file://G:\Club%20amici.mht!http://www.impegnocivile.it/club%20amici%20di%20quasimodo/immagini%20varie/quasimodo.gif"/>
          <p:cNvPicPr>
            <a:picLocks noChangeAspect="1" noChangeArrowheads="1"/>
          </p:cNvPicPr>
          <p:nvPr/>
        </p:nvPicPr>
        <p:blipFill>
          <a:blip r:embed="rId8" cstate="print"/>
          <a:srcRect/>
          <a:stretch>
            <a:fillRect/>
          </a:stretch>
        </p:blipFill>
        <p:spPr bwMode="auto">
          <a:xfrm>
            <a:off x="0" y="5286375"/>
            <a:ext cx="1500187" cy="1571625"/>
          </a:xfrm>
          <a:prstGeom prst="rect">
            <a:avLst/>
          </a:prstGeom>
          <a:noFill/>
          <a:ln w="9525">
            <a:noFill/>
            <a:miter lim="800000"/>
            <a:headEnd/>
            <a:tailEnd/>
          </a:ln>
        </p:spPr>
      </p:pic>
      <p:sp>
        <p:nvSpPr>
          <p:cNvPr id="1028" name="Rectangle 7"/>
          <p:cNvSpPr>
            <a:spLocks noGrp="1" noChangeArrowheads="1"/>
          </p:cNvSpPr>
          <p:nvPr>
            <p:ph type="subTitle" idx="1"/>
          </p:nvPr>
        </p:nvSpPr>
        <p:spPr>
          <a:xfrm>
            <a:off x="1928794" y="4143380"/>
            <a:ext cx="6400800" cy="1752600"/>
          </a:xfrm>
        </p:spPr>
        <p:txBody>
          <a:bodyPr>
            <a:normAutofit fontScale="85000" lnSpcReduction="10000"/>
          </a:bodyPr>
          <a:lstStyle/>
          <a:p>
            <a:r>
              <a:rPr lang="it-IT" b="1" dirty="0" smtClean="0">
                <a:solidFill>
                  <a:schemeClr val="tx2">
                    <a:lumMod val="75000"/>
                  </a:schemeClr>
                </a:solidFill>
                <a:latin typeface="+mj-lt"/>
              </a:rPr>
              <a:t>Club Amici di Salvatore Quasimodo et Associazione Internazionale Impegno Civile </a:t>
            </a:r>
          </a:p>
          <a:p>
            <a:r>
              <a:rPr lang="it-IT" b="1" dirty="0" smtClean="0">
                <a:solidFill>
                  <a:schemeClr val="tx2">
                    <a:lumMod val="75000"/>
                  </a:schemeClr>
                </a:solidFill>
                <a:latin typeface="+mj-lt"/>
              </a:rPr>
              <a:t>(  Association International  Civil Comittee </a:t>
            </a:r>
            <a:r>
              <a:rPr lang="it-IT" dirty="0" smtClean="0">
                <a:latin typeface="+mj-lt"/>
              </a:rPr>
              <a:t>)</a:t>
            </a:r>
          </a:p>
        </p:txBody>
      </p:sp>
      <p:grpSp>
        <p:nvGrpSpPr>
          <p:cNvPr id="10" name="Groupe 9"/>
          <p:cNvGrpSpPr/>
          <p:nvPr/>
        </p:nvGrpSpPr>
        <p:grpSpPr>
          <a:xfrm>
            <a:off x="1785918" y="0"/>
            <a:ext cx="7870309" cy="2166270"/>
            <a:chOff x="0" y="0"/>
            <a:chExt cx="7870309" cy="2166270"/>
          </a:xfrm>
        </p:grpSpPr>
        <p:pic>
          <p:nvPicPr>
            <p:cNvPr id="11" name="Image 10" descr="logo-europe.bmp"/>
            <p:cNvPicPr>
              <a:picLocks noChangeAspect="1"/>
            </p:cNvPicPr>
            <p:nvPr/>
          </p:nvPicPr>
          <p:blipFill>
            <a:blip r:embed="rId9" cstate="print"/>
            <a:stretch>
              <a:fillRect/>
            </a:stretch>
          </p:blipFill>
          <p:spPr>
            <a:xfrm>
              <a:off x="0" y="0"/>
              <a:ext cx="5572164" cy="1961541"/>
            </a:xfrm>
            <a:prstGeom prst="rect">
              <a:avLst/>
            </a:prstGeom>
          </p:spPr>
        </p:pic>
        <p:pic>
          <p:nvPicPr>
            <p:cNvPr id="12" name="Image 11" descr="Sans titre1.jpg"/>
            <p:cNvPicPr>
              <a:picLocks noChangeAspect="1"/>
            </p:cNvPicPr>
            <p:nvPr/>
          </p:nvPicPr>
          <p:blipFill>
            <a:blip r:embed="rId10" cstate="print"/>
            <a:stretch>
              <a:fillRect/>
            </a:stretch>
          </p:blipFill>
          <p:spPr>
            <a:xfrm>
              <a:off x="0" y="0"/>
              <a:ext cx="3357554" cy="1050358"/>
            </a:xfrm>
            <a:prstGeom prst="rect">
              <a:avLst/>
            </a:prstGeom>
          </p:spPr>
        </p:pic>
        <p:sp>
          <p:nvSpPr>
            <p:cNvPr id="13" name="ZoneTexte 12"/>
            <p:cNvSpPr txBox="1"/>
            <p:nvPr/>
          </p:nvSpPr>
          <p:spPr>
            <a:xfrm>
              <a:off x="1571636" y="1643050"/>
              <a:ext cx="6298673" cy="523220"/>
            </a:xfrm>
            <a:prstGeom prst="rect">
              <a:avLst/>
            </a:prstGeom>
            <a:noFill/>
          </p:spPr>
          <p:txBody>
            <a:bodyPr wrap="square" rtlCol="0">
              <a:spAutoFit/>
            </a:bodyPr>
            <a:lstStyle/>
            <a:p>
              <a:r>
                <a:rPr lang="fr-FR" sz="2800" b="1" dirty="0" smtClean="0"/>
                <a:t>Réu</a:t>
              </a:r>
              <a:r>
                <a:rPr lang="fr-FR" sz="2800" dirty="0" smtClean="0"/>
                <a:t>ssir </a:t>
              </a:r>
              <a:r>
                <a:rPr lang="fr-FR" sz="2800" b="1" dirty="0" smtClean="0"/>
                <a:t>s</a:t>
              </a:r>
              <a:r>
                <a:rPr lang="fr-FR" sz="2800" dirty="0" smtClean="0"/>
                <a:t>on </a:t>
              </a:r>
              <a:r>
                <a:rPr lang="fr-FR" sz="2800" b="1" dirty="0" smtClean="0"/>
                <a:t>a</a:t>
              </a:r>
              <a:r>
                <a:rPr lang="fr-FR" sz="2800" dirty="0" smtClean="0"/>
                <a:t>lternance </a:t>
              </a:r>
              <a:r>
                <a:rPr lang="fr-FR" sz="2800" b="1" dirty="0" smtClean="0"/>
                <a:t>p</a:t>
              </a:r>
              <a:r>
                <a:rPr lang="fr-FR" sz="2800" dirty="0" smtClean="0"/>
                <a:t>rofessionnelle</a:t>
              </a:r>
              <a:endParaRPr lang="fr-FR" sz="2800" dirty="0"/>
            </a:p>
          </p:txBody>
        </p:sp>
      </p:grpSp>
      <p:pic>
        <p:nvPicPr>
          <p:cNvPr id="15" name="Picture 3" descr="C:\Program Files\Microsoft Office\MEDIA\CAGCAT10\j0293236.wmf">
            <a:hlinkClick r:id="rId6" action="ppaction://hlinkpres?slideindex=1&amp;slidetitle="/>
          </p:cNvPr>
          <p:cNvPicPr>
            <a:picLocks noChangeAspect="1" noChangeArrowheads="1"/>
          </p:cNvPicPr>
          <p:nvPr/>
        </p:nvPicPr>
        <p:blipFill>
          <a:blip r:embed="rId11" cstate="print"/>
          <a:srcRect/>
          <a:stretch>
            <a:fillRect/>
          </a:stretch>
        </p:blipFill>
        <p:spPr bwMode="auto">
          <a:xfrm>
            <a:off x="8558357" y="6425952"/>
            <a:ext cx="585643" cy="43204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1218</TotalTime>
  <Words>1566</Words>
  <Application>Microsoft Office PowerPoint</Application>
  <PresentationFormat>Affichage à l'écran (4:3)</PresentationFormat>
  <Paragraphs>252</Paragraphs>
  <Slides>53</Slides>
  <Notes>2</Notes>
  <HiddenSlides>0</HiddenSlides>
  <MMClips>1</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53</vt:i4>
      </vt:variant>
    </vt:vector>
  </HeadingPairs>
  <TitlesOfParts>
    <vt:vector size="56" baseType="lpstr">
      <vt:lpstr>Thème Office</vt:lpstr>
      <vt:lpstr>Photo Editor Photo</vt:lpstr>
      <vt:lpstr>Fotografia Photo Editor</vt:lpstr>
      <vt:lpstr>GRUNDTVIG  2008-2010</vt:lpstr>
      <vt:lpstr>SOMMAIRE</vt:lpstr>
      <vt:lpstr>Partenariat éducatif Grundtvig</vt:lpstr>
      <vt:lpstr> </vt:lpstr>
      <vt:lpstr>SOMMAIRE (suite)  Nos rencontres de travail</vt:lpstr>
      <vt:lpstr>      LES         PARTENAIRES</vt:lpstr>
      <vt:lpstr>Diapositive 7</vt:lpstr>
      <vt:lpstr>Diapositive 8</vt:lpstr>
      <vt:lpstr>Club Amici di Salvatore Quasimodo</vt:lpstr>
      <vt:lpstr>ENTENTE DES GENERATIONS  POUR L’EMPLOI ET L’ENTREPRISE</vt:lpstr>
      <vt:lpstr>Le projet</vt:lpstr>
      <vt:lpstr>OBJECTIFS</vt:lpstr>
      <vt:lpstr>Préparer nos publics cibles: étapes process (incluant la préparation linguistique même élémentaire)</vt:lpstr>
      <vt:lpstr>Définir méthodologie et guide d’accompagnement des formateurs incluant les indicateurs de réussite</vt:lpstr>
      <vt:lpstr>GRUNDTVIG</vt:lpstr>
      <vt:lpstr>OBJECTIFS  SPECIFIQUES</vt:lpstr>
      <vt:lpstr>OBJECTIFS OPERATIONNELS</vt:lpstr>
      <vt:lpstr>Objectifs opérationnels</vt:lpstr>
      <vt:lpstr>Objectifs opérationnels</vt:lpstr>
      <vt:lpstr>Diapositive 20</vt:lpstr>
      <vt:lpstr>Aider les personnes appartenant à des groupes sociaux vulnérables et vivant dans des contextes sociaux marginaux en particulier les personnes sorties du monde du travail et celles qui ont abandonné leurs études sans qualification de base afin de leur donner des solutions alternatives pour accéder à une formation pour Adultes </vt:lpstr>
      <vt:lpstr>        Faciliter les pratiques innovantes            dans le domaine de l’éducation         des adultes ainsi que leur transfert         notamment d’un pays participant à l’autre </vt:lpstr>
      <vt:lpstr>Nous devons stimuler le désir de mobilité en proposant:</vt:lpstr>
      <vt:lpstr>ACTIONS VISEES</vt:lpstr>
      <vt:lpstr>Mobilité des personnes</vt:lpstr>
      <vt:lpstr>Les partenariats</vt:lpstr>
      <vt:lpstr>Les Projets multilatéraux</vt:lpstr>
      <vt:lpstr>La mobilité européenne en quelques chiffres</vt:lpstr>
      <vt:lpstr>Si un européen sur deux se réjouit de pouvoir travailler en Europe , aujourd’hui seuls 2% des européens travaillent dans un autre pays de l’UE,  stagnation depuis 30 ans !!!</vt:lpstr>
      <vt:lpstr> Beaucoup d’entre eux restent au pays parce qu’ils  sont satisfaits de leur situation…d’autres sont découragés par les démarches administratives </vt:lpstr>
      <vt:lpstr>Nouveau plan d’action de L’Union Européenne pour la mobilité de l’emploi        (2007-2010)</vt:lpstr>
      <vt:lpstr>Améliorer les dispositions en vigueur en matière de sécurité sociale.  Supprimer les obstacles administratifs </vt:lpstr>
      <vt:lpstr>Renforcer le portail EURES</vt:lpstr>
      <vt:lpstr>       Nos Objectifs   Favoriser les échanges de bonnes           pratiques par des partenariats  Mieux informer les candidats à la mobilité               professionnelle</vt:lpstr>
      <vt:lpstr>Sélectionner des Formateurs référents dans chaque organisme sur sa croyance à la mobilité, sa culture européenne et ses connaissances du monde de l’entreprise.</vt:lpstr>
      <vt:lpstr>Comment ?  Par un questionnaire ou référentiel sur des thèmes particuliers et propres à la connaissance de l’Europe, nous évaluerons leur savoir.  Notre Référentiel </vt:lpstr>
      <vt:lpstr>La méconnaissance de certains sujets pourra être traitée par des modules de formation appropriés ou à partir d’informations de certains sites de référence présentés sur notre prochain site Web  </vt:lpstr>
      <vt:lpstr>      Favoriser les échanges de bonnes pratiques…  </vt:lpstr>
      <vt:lpstr>                Nos Rencontres                   de Travail</vt:lpstr>
      <vt:lpstr>CHIAVARI Italie</vt:lpstr>
      <vt:lpstr>Diapositive 41</vt:lpstr>
      <vt:lpstr>AVIGNON (France) Ecole Hôtelière Du 16 au 20 Mars 2009</vt:lpstr>
      <vt:lpstr>Diapositive 43</vt:lpstr>
      <vt:lpstr>ALYTUS (Lituanie) Haute Ecole</vt:lpstr>
      <vt:lpstr>Diapositive 45</vt:lpstr>
      <vt:lpstr>ROCCALUMERA Club Amici di Salvatore Quasimodo</vt:lpstr>
      <vt:lpstr>Diapositive 47</vt:lpstr>
      <vt:lpstr>CHIAVARI</vt:lpstr>
      <vt:lpstr>Diapositive 49</vt:lpstr>
      <vt:lpstr>PARIS Association EGEE  Du 14 au 20 Mars 2010</vt:lpstr>
      <vt:lpstr>Diapositive 51</vt:lpstr>
      <vt:lpstr>ALYTUS (Lituanie) Haute Ecole</vt:lpstr>
      <vt:lpstr>Diapositive 53</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frederic</dc:creator>
  <cp:lastModifiedBy> </cp:lastModifiedBy>
  <cp:revision>214</cp:revision>
  <dcterms:created xsi:type="dcterms:W3CDTF">2009-03-02T14:50:24Z</dcterms:created>
  <dcterms:modified xsi:type="dcterms:W3CDTF">2010-08-23T11:02:23Z</dcterms:modified>
</cp:coreProperties>
</file>